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4"/>
  </p:sldMasterIdLst>
  <p:notesMasterIdLst>
    <p:notesMasterId r:id="rId18"/>
  </p:notesMasterIdLst>
  <p:sldIdLst>
    <p:sldId id="445" r:id="rId5"/>
    <p:sldId id="647" r:id="rId6"/>
    <p:sldId id="303" r:id="rId7"/>
    <p:sldId id="278" r:id="rId8"/>
    <p:sldId id="272" r:id="rId9"/>
    <p:sldId id="648" r:id="rId10"/>
    <p:sldId id="276" r:id="rId11"/>
    <p:sldId id="280" r:id="rId12"/>
    <p:sldId id="282" r:id="rId13"/>
    <p:sldId id="290" r:id="rId14"/>
    <p:sldId id="289" r:id="rId15"/>
    <p:sldId id="304" r:id="rId16"/>
    <p:sldId id="649" r:id="rId17"/>
  </p:sldIdLst>
  <p:sldSz cx="13004800" cy="9753600"/>
  <p:notesSz cx="6858000" cy="9144000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130041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la Mustata" initials="MM" lastIdx="47" clrIdx="0">
    <p:extLst>
      <p:ext uri="{19B8F6BF-5375-455C-9EA6-DF929625EA0E}">
        <p15:presenceInfo xmlns:p15="http://schemas.microsoft.com/office/powerpoint/2012/main" userId="S::mmustata@cpss.ro::4df05be3-bb88-49cc-9d3b-ee552b827e89" providerId="AD"/>
      </p:ext>
    </p:extLst>
  </p:cmAuthor>
  <p:cmAuthor id="2" name="Raluca Zaharia" initials="RZ" lastIdx="34" clrIdx="1">
    <p:extLst>
      <p:ext uri="{19B8F6BF-5375-455C-9EA6-DF929625EA0E}">
        <p15:presenceInfo xmlns:p15="http://schemas.microsoft.com/office/powerpoint/2012/main" userId="S::rzaharia@unicef.org::d07d31e1-7d9c-4566-9922-ae321d8eab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7" autoAdjust="0"/>
    <p:restoredTop sz="76381" autoAdjust="0"/>
  </p:normalViewPr>
  <p:slideViewPr>
    <p:cSldViewPr snapToGrid="0" snapToObjects="1">
      <p:cViewPr varScale="1">
        <p:scale>
          <a:sx n="62" d="100"/>
          <a:sy n="62" d="100"/>
        </p:scale>
        <p:origin x="1938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cont\Desktop\Franklin\Versiunea%202%206%20noe\date%20istorice%20difterie.xlsx" TargetMode="External"/><Relationship Id="rId2" Type="http://schemas.openxmlformats.org/officeDocument/2006/relationships/image" Target="../media/image15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cont\Desktop\Franklin\Versiunea%202%206%20noe\date%20istorice%20rujeola.xlsx" TargetMode="External"/><Relationship Id="rId2" Type="http://schemas.openxmlformats.org/officeDocument/2006/relationships/image" Target="../media/image15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cont\Desktop\Franklin\Versiunea%202%206%20noe\date%20parotidita.xlsx" TargetMode="External"/><Relationship Id="rId2" Type="http://schemas.openxmlformats.org/officeDocument/2006/relationships/image" Target="../media/image15.jpeg"/><Relationship Id="rId1" Type="http://schemas.openxmlformats.org/officeDocument/2006/relationships/themeOverride" Target="../theme/themeOverrid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cont\Desktop\Franklin\Versiunea%202%206%20noe\date%20tuse.xlsx" TargetMode="External"/><Relationship Id="rId2" Type="http://schemas.openxmlformats.org/officeDocument/2006/relationships/image" Target="../media/image15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0">
              <a:defRPr/>
            </a:pPr>
            <a:r>
              <a:rPr lang="ro" sz="2400" b="0" i="0" u="none" strike="noStrike" baseline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Rata de incidență </a:t>
            </a:r>
            <a:r>
              <a:rPr lang="ro" sz="2400" b="0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difteriei în România, 1905-2011</a:t>
            </a:r>
            <a:endParaRPr lang="ro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500952175146231"/>
          <c:y val="0.32799262687583952"/>
          <c:w val="0.76981714785651789"/>
          <c:h val="0.58214093030038117"/>
        </c:manualLayout>
      </c:layout>
      <c:lineChart>
        <c:grouping val="standard"/>
        <c:varyColors val="0"/>
        <c:ser>
          <c:idx val="1"/>
          <c:order val="0"/>
          <c:marker>
            <c:symbol val="none"/>
          </c:marker>
          <c:cat>
            <c:numRef>
              <c:f>Sheet1!$A$3:$A$110</c:f>
              <c:numCache>
                <c:formatCode>General</c:formatCode>
                <c:ptCount val="108"/>
                <c:pt idx="0">
                  <c:v>1905</c:v>
                </c:pt>
                <c:pt idx="10">
                  <c:v>1915</c:v>
                </c:pt>
                <c:pt idx="20">
                  <c:v>1925</c:v>
                </c:pt>
                <c:pt idx="30">
                  <c:v>1935</c:v>
                </c:pt>
                <c:pt idx="40">
                  <c:v>1945</c:v>
                </c:pt>
                <c:pt idx="50">
                  <c:v>1955</c:v>
                </c:pt>
                <c:pt idx="60">
                  <c:v>1965</c:v>
                </c:pt>
                <c:pt idx="70">
                  <c:v>1975</c:v>
                </c:pt>
                <c:pt idx="80">
                  <c:v>1985</c:v>
                </c:pt>
                <c:pt idx="90">
                  <c:v>1995</c:v>
                </c:pt>
                <c:pt idx="100">
                  <c:v>2005</c:v>
                </c:pt>
                <c:pt idx="106">
                  <c:v>2011</c:v>
                </c:pt>
              </c:numCache>
            </c:numRef>
          </c:cat>
          <c:val>
            <c:numRef>
              <c:f>Sheet1!$B$3:$B$110</c:f>
              <c:numCache>
                <c:formatCode>General</c:formatCode>
                <c:ptCount val="108"/>
                <c:pt idx="0">
                  <c:v>48.3</c:v>
                </c:pt>
                <c:pt idx="1">
                  <c:v>42.9</c:v>
                </c:pt>
                <c:pt idx="2">
                  <c:v>33.700000000000003</c:v>
                </c:pt>
                <c:pt idx="3">
                  <c:v>36.4</c:v>
                </c:pt>
                <c:pt idx="4">
                  <c:v>36.200000000000003</c:v>
                </c:pt>
                <c:pt idx="5">
                  <c:v>65.5</c:v>
                </c:pt>
                <c:pt idx="6">
                  <c:v>99.1</c:v>
                </c:pt>
                <c:pt idx="7">
                  <c:v>99.8</c:v>
                </c:pt>
                <c:pt idx="8">
                  <c:v>101.8</c:v>
                </c:pt>
                <c:pt idx="9">
                  <c:v>111.1</c:v>
                </c:pt>
                <c:pt idx="10">
                  <c:v>117.9</c:v>
                </c:pt>
                <c:pt idx="14">
                  <c:v>4.9000000000000004</c:v>
                </c:pt>
                <c:pt idx="15">
                  <c:v>4.7</c:v>
                </c:pt>
                <c:pt idx="16">
                  <c:v>4.4000000000000004</c:v>
                </c:pt>
                <c:pt idx="17">
                  <c:v>2.6</c:v>
                </c:pt>
                <c:pt idx="18">
                  <c:v>8.7000000000000011</c:v>
                </c:pt>
                <c:pt idx="19">
                  <c:v>7.8</c:v>
                </c:pt>
                <c:pt idx="20">
                  <c:v>8.7000000000000011</c:v>
                </c:pt>
                <c:pt idx="21">
                  <c:v>11.3</c:v>
                </c:pt>
                <c:pt idx="22">
                  <c:v>11.9</c:v>
                </c:pt>
                <c:pt idx="23">
                  <c:v>13.6</c:v>
                </c:pt>
                <c:pt idx="24">
                  <c:v>17.899999999999999</c:v>
                </c:pt>
                <c:pt idx="25">
                  <c:v>28.8</c:v>
                </c:pt>
                <c:pt idx="26">
                  <c:v>28.2</c:v>
                </c:pt>
                <c:pt idx="27">
                  <c:v>24.8</c:v>
                </c:pt>
                <c:pt idx="28">
                  <c:v>23.8</c:v>
                </c:pt>
                <c:pt idx="29">
                  <c:v>38.9</c:v>
                </c:pt>
                <c:pt idx="30">
                  <c:v>27.3</c:v>
                </c:pt>
                <c:pt idx="31">
                  <c:v>19.7</c:v>
                </c:pt>
                <c:pt idx="32">
                  <c:v>16.600000000000001</c:v>
                </c:pt>
                <c:pt idx="33">
                  <c:v>11.5</c:v>
                </c:pt>
                <c:pt idx="34">
                  <c:v>10.9</c:v>
                </c:pt>
                <c:pt idx="35">
                  <c:v>11.1</c:v>
                </c:pt>
                <c:pt idx="36">
                  <c:v>9.1</c:v>
                </c:pt>
                <c:pt idx="37">
                  <c:v>9.6</c:v>
                </c:pt>
                <c:pt idx="38">
                  <c:v>11.1</c:v>
                </c:pt>
                <c:pt idx="39">
                  <c:v>7.1</c:v>
                </c:pt>
                <c:pt idx="40">
                  <c:v>11.3</c:v>
                </c:pt>
                <c:pt idx="41">
                  <c:v>13.3</c:v>
                </c:pt>
                <c:pt idx="42">
                  <c:v>10.7</c:v>
                </c:pt>
                <c:pt idx="43">
                  <c:v>13.1</c:v>
                </c:pt>
                <c:pt idx="44">
                  <c:v>16.7</c:v>
                </c:pt>
                <c:pt idx="45">
                  <c:v>15.5</c:v>
                </c:pt>
                <c:pt idx="46">
                  <c:v>13.6</c:v>
                </c:pt>
                <c:pt idx="47">
                  <c:v>11.7</c:v>
                </c:pt>
                <c:pt idx="48">
                  <c:v>1.5</c:v>
                </c:pt>
                <c:pt idx="49">
                  <c:v>7.6</c:v>
                </c:pt>
                <c:pt idx="50">
                  <c:v>6.3</c:v>
                </c:pt>
                <c:pt idx="51">
                  <c:v>5.7</c:v>
                </c:pt>
                <c:pt idx="52">
                  <c:v>4.4000000000000004</c:v>
                </c:pt>
                <c:pt idx="53">
                  <c:v>6</c:v>
                </c:pt>
                <c:pt idx="54">
                  <c:v>4.3</c:v>
                </c:pt>
                <c:pt idx="55">
                  <c:v>4.3</c:v>
                </c:pt>
                <c:pt idx="56">
                  <c:v>2.8</c:v>
                </c:pt>
                <c:pt idx="57">
                  <c:v>0.9</c:v>
                </c:pt>
                <c:pt idx="58">
                  <c:v>0.4</c:v>
                </c:pt>
                <c:pt idx="59">
                  <c:v>9.0000000000000066E-2</c:v>
                </c:pt>
                <c:pt idx="60">
                  <c:v>7.0000000000000034E-2</c:v>
                </c:pt>
                <c:pt idx="61">
                  <c:v>8.0000000000000224E-2</c:v>
                </c:pt>
                <c:pt idx="62">
                  <c:v>4.0000000000000112E-2</c:v>
                </c:pt>
                <c:pt idx="63">
                  <c:v>0.11000000000000015</c:v>
                </c:pt>
                <c:pt idx="64">
                  <c:v>4.0000000000000112E-2</c:v>
                </c:pt>
                <c:pt idx="65">
                  <c:v>1.000000000000004E-2</c:v>
                </c:pt>
                <c:pt idx="66">
                  <c:v>4.0000000000000112E-2</c:v>
                </c:pt>
                <c:pt idx="67">
                  <c:v>6.0000000000000171E-2</c:v>
                </c:pt>
                <c:pt idx="68">
                  <c:v>1.000000000000004E-2</c:v>
                </c:pt>
                <c:pt idx="69">
                  <c:v>2.0000000000000052E-2</c:v>
                </c:pt>
                <c:pt idx="70">
                  <c:v>4.0000000000000112E-2</c:v>
                </c:pt>
                <c:pt idx="71">
                  <c:v>0</c:v>
                </c:pt>
                <c:pt idx="72">
                  <c:v>0</c:v>
                </c:pt>
                <c:pt idx="73">
                  <c:v>4.0000000000000112E-2</c:v>
                </c:pt>
                <c:pt idx="74">
                  <c:v>3.00000000000001E-2</c:v>
                </c:pt>
                <c:pt idx="75">
                  <c:v>5.0000000000000114E-2</c:v>
                </c:pt>
                <c:pt idx="76">
                  <c:v>0</c:v>
                </c:pt>
                <c:pt idx="77">
                  <c:v>4.0000000000000114E-3</c:v>
                </c:pt>
                <c:pt idx="78">
                  <c:v>6.0000000000000171E-2</c:v>
                </c:pt>
                <c:pt idx="79">
                  <c:v>8.3000000000000268E-2</c:v>
                </c:pt>
                <c:pt idx="80">
                  <c:v>4.0000000000000114E-3</c:v>
                </c:pt>
                <c:pt idx="81">
                  <c:v>4.0000000000000114E-3</c:v>
                </c:pt>
                <c:pt idx="82">
                  <c:v>1.000000000000004E-2</c:v>
                </c:pt>
                <c:pt idx="83">
                  <c:v>9.0000000000000392E-3</c:v>
                </c:pt>
                <c:pt idx="84">
                  <c:v>2.0000000000000052E-2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EE-41F6-8513-541FE0617D36}"/>
            </c:ext>
          </c:extLst>
        </c:ser>
        <c:ser>
          <c:idx val="0"/>
          <c:order val="1"/>
          <c:marker>
            <c:symbol val="none"/>
          </c:marker>
          <c:cat>
            <c:numRef>
              <c:f>Sheet1!$A$3:$A$110</c:f>
              <c:numCache>
                <c:formatCode>General</c:formatCode>
                <c:ptCount val="108"/>
                <c:pt idx="0">
                  <c:v>1905</c:v>
                </c:pt>
                <c:pt idx="10">
                  <c:v>1915</c:v>
                </c:pt>
                <c:pt idx="20">
                  <c:v>1925</c:v>
                </c:pt>
                <c:pt idx="30">
                  <c:v>1935</c:v>
                </c:pt>
                <c:pt idx="40">
                  <c:v>1945</c:v>
                </c:pt>
                <c:pt idx="50">
                  <c:v>1955</c:v>
                </c:pt>
                <c:pt idx="60">
                  <c:v>1965</c:v>
                </c:pt>
                <c:pt idx="70">
                  <c:v>1975</c:v>
                </c:pt>
                <c:pt idx="80">
                  <c:v>1985</c:v>
                </c:pt>
                <c:pt idx="90">
                  <c:v>1995</c:v>
                </c:pt>
                <c:pt idx="100">
                  <c:v>2005</c:v>
                </c:pt>
                <c:pt idx="106">
                  <c:v>2011</c:v>
                </c:pt>
              </c:numCache>
            </c:numRef>
          </c:cat>
          <c:val>
            <c:numRef>
              <c:f>Sheet1!$B$90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EE-41F6-8513-541FE0617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274104"/>
        <c:axId val="314274888"/>
      </c:lineChart>
      <c:catAx>
        <c:axId val="314274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rtl="0">
                  <a:defRPr/>
                </a:pPr>
                <a:r>
                  <a:rPr lang="ro" b="0" i="0" u="none" baseline="0"/>
                  <a:t>An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 rtl="0">
              <a:defRPr/>
            </a:pPr>
            <a:endParaRPr lang="ro-RO"/>
          </a:p>
        </c:txPr>
        <c:crossAx val="314274888"/>
        <c:crosses val="autoZero"/>
        <c:auto val="1"/>
        <c:lblAlgn val="ctr"/>
        <c:lblOffset val="100"/>
        <c:tickMarkSkip val="5"/>
        <c:noMultiLvlLbl val="0"/>
      </c:catAx>
      <c:valAx>
        <c:axId val="31427488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rtl="0">
                  <a:defRPr/>
                </a:pPr>
                <a:r>
                  <a:rPr lang="ro" b="0" i="0" u="none" baseline="0"/>
                  <a:t>Nr.cazuri / 100000 loc. </a:t>
                </a:r>
                <a:endParaRPr lang="ro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rtl="0">
              <a:defRPr/>
            </a:pPr>
            <a:endParaRPr lang="ro-RO"/>
          </a:p>
        </c:txPr>
        <c:crossAx val="31427410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gap"/>
    <c:showDLblsOverMax val="0"/>
  </c:chart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0">
              <a:defRPr/>
            </a:pPr>
            <a:r>
              <a:rPr lang="ro" b="0" i="0" u="none" baseline="0"/>
              <a:t>Evoluția rujeolei</a:t>
            </a:r>
          </a:p>
          <a:p>
            <a:pPr rtl="0">
              <a:defRPr/>
            </a:pPr>
            <a:r>
              <a:rPr lang="ro" b="0" i="0" u="none" baseline="0"/>
              <a:t>România, 1960 - 2011</a:t>
            </a:r>
          </a:p>
        </c:rich>
      </c:tx>
      <c:layout>
        <c:manualLayout>
          <c:xMode val="edge"/>
          <c:yMode val="edge"/>
          <c:x val="0.59509752404990157"/>
          <c:y val="0.14034986039916381"/>
        </c:manualLayout>
      </c:layout>
      <c:overlay val="0"/>
      <c:spPr>
        <a:solidFill>
          <a:schemeClr val="bg2">
            <a:lumMod val="90000"/>
          </a:schemeClr>
        </a:solidFill>
        <a:ln>
          <a:solidFill>
            <a:schemeClr val="tx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5410104986876644"/>
          <c:y val="0.14837399098697571"/>
          <c:w val="0.76953500403795649"/>
          <c:h val="0.71875323131778668"/>
        </c:manualLayout>
      </c:layout>
      <c:lineChart>
        <c:grouping val="standard"/>
        <c:varyColors val="0"/>
        <c:ser>
          <c:idx val="1"/>
          <c:order val="0"/>
          <c:marker>
            <c:symbol val="none"/>
          </c:marker>
          <c:cat>
            <c:numRef>
              <c:f>Sheet1!$B$1:$AZ$1</c:f>
              <c:numCache>
                <c:formatCode>General</c:formatCod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29">
                  <c:v>1990</c:v>
                </c:pt>
                <c:pt idx="34">
                  <c:v>1995</c:v>
                </c:pt>
                <c:pt idx="39">
                  <c:v>2000</c:v>
                </c:pt>
                <c:pt idx="44">
                  <c:v>2005</c:v>
                </c:pt>
                <c:pt idx="50">
                  <c:v>2011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121.6</c:v>
                </c:pt>
                <c:pt idx="1">
                  <c:v>94.5</c:v>
                </c:pt>
                <c:pt idx="2">
                  <c:v>59.4</c:v>
                </c:pt>
                <c:pt idx="3">
                  <c:v>122.4</c:v>
                </c:pt>
                <c:pt idx="4">
                  <c:v>96.2</c:v>
                </c:pt>
                <c:pt idx="5">
                  <c:v>54.7</c:v>
                </c:pt>
                <c:pt idx="6">
                  <c:v>117.8</c:v>
                </c:pt>
                <c:pt idx="7">
                  <c:v>93.9</c:v>
                </c:pt>
                <c:pt idx="8">
                  <c:v>64.2</c:v>
                </c:pt>
                <c:pt idx="9">
                  <c:v>147.9</c:v>
                </c:pt>
                <c:pt idx="10">
                  <c:v>124.1</c:v>
                </c:pt>
                <c:pt idx="11">
                  <c:v>97.1</c:v>
                </c:pt>
                <c:pt idx="12">
                  <c:v>120.6</c:v>
                </c:pt>
                <c:pt idx="13">
                  <c:v>124.6</c:v>
                </c:pt>
                <c:pt idx="14">
                  <c:v>122.3</c:v>
                </c:pt>
                <c:pt idx="15">
                  <c:v>118.7</c:v>
                </c:pt>
                <c:pt idx="16">
                  <c:v>113.9</c:v>
                </c:pt>
                <c:pt idx="17">
                  <c:v>124.2</c:v>
                </c:pt>
                <c:pt idx="18">
                  <c:v>118.1</c:v>
                </c:pt>
                <c:pt idx="19">
                  <c:v>65.8</c:v>
                </c:pt>
                <c:pt idx="20">
                  <c:v>10.5</c:v>
                </c:pt>
                <c:pt idx="21">
                  <c:v>21.6</c:v>
                </c:pt>
                <c:pt idx="22">
                  <c:v>61.7</c:v>
                </c:pt>
                <c:pt idx="23">
                  <c:v>4.7</c:v>
                </c:pt>
                <c:pt idx="24">
                  <c:v>2.1</c:v>
                </c:pt>
                <c:pt idx="25">
                  <c:v>5</c:v>
                </c:pt>
                <c:pt idx="26">
                  <c:v>34</c:v>
                </c:pt>
                <c:pt idx="27">
                  <c:v>11.8</c:v>
                </c:pt>
                <c:pt idx="28">
                  <c:v>1.8</c:v>
                </c:pt>
                <c:pt idx="29">
                  <c:v>3.9</c:v>
                </c:pt>
                <c:pt idx="30">
                  <c:v>4.7</c:v>
                </c:pt>
                <c:pt idx="31">
                  <c:v>1.8</c:v>
                </c:pt>
                <c:pt idx="32">
                  <c:v>6.1</c:v>
                </c:pt>
                <c:pt idx="33">
                  <c:v>28.3</c:v>
                </c:pt>
                <c:pt idx="34">
                  <c:v>6.2</c:v>
                </c:pt>
                <c:pt idx="35">
                  <c:v>2.2000000000000002</c:v>
                </c:pt>
                <c:pt idx="36">
                  <c:v>0.9</c:v>
                </c:pt>
                <c:pt idx="37">
                  <c:v>22.8</c:v>
                </c:pt>
                <c:pt idx="38">
                  <c:v>9.2000000000000011</c:v>
                </c:pt>
                <c:pt idx="39">
                  <c:v>0.30000000000000032</c:v>
                </c:pt>
                <c:pt idx="40">
                  <c:v>2.0000000000000011E-2</c:v>
                </c:pt>
                <c:pt idx="41">
                  <c:v>1.0000000000000005E-2</c:v>
                </c:pt>
                <c:pt idx="42">
                  <c:v>2.0000000000000011E-2</c:v>
                </c:pt>
                <c:pt idx="43">
                  <c:v>1.0000000000000005E-2</c:v>
                </c:pt>
                <c:pt idx="44">
                  <c:v>4</c:v>
                </c:pt>
                <c:pt idx="45">
                  <c:v>8.9</c:v>
                </c:pt>
                <c:pt idx="46">
                  <c:v>1.6</c:v>
                </c:pt>
                <c:pt idx="47">
                  <c:v>0.05</c:v>
                </c:pt>
                <c:pt idx="48">
                  <c:v>4.0000000000000022E-2</c:v>
                </c:pt>
                <c:pt idx="49">
                  <c:v>0.9</c:v>
                </c:pt>
                <c:pt idx="50">
                  <c:v>22.3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B0-4917-A83C-4C6079F7E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279984"/>
        <c:axId val="314276064"/>
      </c:lineChart>
      <c:catAx>
        <c:axId val="31427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rtl="0">
                  <a:defRPr/>
                </a:pPr>
                <a:r>
                  <a:rPr lang="ro" b="0" i="0" u="none" baseline="0"/>
                  <a:t>An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 rtl="0">
              <a:defRPr/>
            </a:pPr>
            <a:endParaRPr lang="ro-RO"/>
          </a:p>
        </c:txPr>
        <c:crossAx val="314276064"/>
        <c:crosses val="autoZero"/>
        <c:auto val="1"/>
        <c:lblAlgn val="ctr"/>
        <c:lblOffset val="100"/>
        <c:noMultiLvlLbl val="0"/>
      </c:catAx>
      <c:valAx>
        <c:axId val="314276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rtl="0">
                  <a:defRPr/>
                </a:pPr>
                <a:r>
                  <a:rPr lang="ro" b="0" i="0" u="none" baseline="0"/>
                  <a:t>Nr.cazuri / 100000 loc.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rtl="0">
              <a:defRPr/>
            </a:pPr>
            <a:endParaRPr lang="ro-RO"/>
          </a:p>
        </c:txPr>
        <c:crossAx val="31427998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gap"/>
    <c:showDLblsOverMax val="0"/>
  </c:chart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0">
              <a:defRPr sz="1400"/>
            </a:pPr>
            <a:r>
              <a:rPr lang="ro" sz="1400" b="1" i="0" u="none" strike="noStrike" baseline="0">
                <a:effectLst/>
              </a:rPr>
              <a:t>Tendință parotidita epidemică</a:t>
            </a:r>
            <a:r>
              <a:rPr lang="ro" sz="1400" b="0" i="0" u="none" baseline="0"/>
              <a:t>, </a:t>
            </a:r>
          </a:p>
          <a:p>
            <a:pPr rtl="0">
              <a:defRPr sz="1400"/>
            </a:pPr>
            <a:r>
              <a:rPr lang="ro" sz="1400" b="0" i="0" u="none" baseline="0"/>
              <a:t>România, 1998 - 2011</a:t>
            </a:r>
            <a:endParaRPr lang="ro" sz="1400" dirty="0"/>
          </a:p>
        </c:rich>
      </c:tx>
      <c:layout>
        <c:manualLayout>
          <c:xMode val="edge"/>
          <c:yMode val="edge"/>
          <c:x val="0.2221421706635035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pPr>
              <a:ln>
                <a:gradFill>
                  <a:gsLst>
                    <a:gs pos="0">
                      <a:sysClr val="windowText" lastClr="000000"/>
                    </a:gs>
                    <a:gs pos="50000">
                      <a:srgbClr val="41AEBD">
                        <a:tint val="44500"/>
                        <a:satMod val="160000"/>
                      </a:srgbClr>
                    </a:gs>
                    <a:gs pos="100000">
                      <a:srgbClr val="41AE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cat>
            <c:numRef>
              <c:f>Sheet1!$A$4:$A$17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Sheet1!$B$4:$B$17</c:f>
              <c:numCache>
                <c:formatCode>General</c:formatCode>
                <c:ptCount val="14"/>
                <c:pt idx="0">
                  <c:v>179</c:v>
                </c:pt>
                <c:pt idx="1">
                  <c:v>228.8</c:v>
                </c:pt>
                <c:pt idx="2">
                  <c:v>118.3</c:v>
                </c:pt>
                <c:pt idx="3">
                  <c:v>183.9</c:v>
                </c:pt>
                <c:pt idx="4">
                  <c:v>178.1</c:v>
                </c:pt>
                <c:pt idx="5">
                  <c:v>221.9</c:v>
                </c:pt>
                <c:pt idx="6">
                  <c:v>297.3</c:v>
                </c:pt>
                <c:pt idx="7">
                  <c:v>275.60000000000002</c:v>
                </c:pt>
                <c:pt idx="8">
                  <c:v>67.8</c:v>
                </c:pt>
                <c:pt idx="9">
                  <c:v>24.6</c:v>
                </c:pt>
                <c:pt idx="10">
                  <c:v>10.7</c:v>
                </c:pt>
                <c:pt idx="11">
                  <c:v>3.6</c:v>
                </c:pt>
                <c:pt idx="12">
                  <c:v>1.3</c:v>
                </c:pt>
                <c:pt idx="13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BA-4445-BD6E-A18C7554E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270184"/>
        <c:axId val="314275672"/>
      </c:lineChart>
      <c:catAx>
        <c:axId val="314270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rtl="0">
                  <a:defRPr/>
                </a:pPr>
                <a:r>
                  <a:rPr lang="ro" b="0" i="0" u="none" baseline="0"/>
                  <a:t>An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 rtl="0">
              <a:defRPr/>
            </a:pPr>
            <a:endParaRPr lang="ro-RO"/>
          </a:p>
        </c:txPr>
        <c:crossAx val="314275672"/>
        <c:crosses val="autoZero"/>
        <c:auto val="1"/>
        <c:lblAlgn val="ctr"/>
        <c:lblOffset val="100"/>
        <c:noMultiLvlLbl val="0"/>
      </c:catAx>
      <c:valAx>
        <c:axId val="314275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rtl="0">
                  <a:defRPr/>
                </a:pPr>
                <a:r>
                  <a:rPr lang="ro" b="0" i="0" u="none" baseline="0"/>
                  <a:t>Nr.cazuri / 100000 loc.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rtl="0">
              <a:defRPr/>
            </a:pPr>
            <a:endParaRPr lang="ro-RO"/>
          </a:p>
        </c:txPr>
        <c:crossAx val="31427018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gap"/>
    <c:showDLblsOverMax val="0"/>
  </c:chart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0">
              <a:defRPr sz="1400"/>
            </a:pPr>
            <a:r>
              <a:rPr lang="ro" sz="1600" b="0" i="0" u="none" baseline="0">
                <a:solidFill>
                  <a:srgbClr val="FF0000"/>
                </a:solidFill>
                <a:effectLst/>
              </a:rPr>
              <a:t>Istoria naturală a tusei convulsive</a:t>
            </a:r>
            <a:endParaRPr lang="ro" sz="1600" dirty="0">
              <a:solidFill>
                <a:srgbClr val="FF0000"/>
              </a:solidFill>
              <a:effectLst/>
            </a:endParaRPr>
          </a:p>
          <a:p>
            <a:pPr rtl="0">
              <a:defRPr sz="1400"/>
            </a:pPr>
            <a:r>
              <a:rPr lang="ro" sz="1400" b="0" i="0" u="none" baseline="0">
                <a:solidFill>
                  <a:srgbClr val="FF0000"/>
                </a:solidFill>
              </a:rPr>
              <a:t>România, 1905 - 2005</a:t>
            </a:r>
            <a:endParaRPr lang="ro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8534001431639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3960147298968"/>
          <c:y val="0.12925650834288435"/>
          <c:w val="0.87123399247638433"/>
          <c:h val="0.7194593870473184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Incidenta</c:v>
                </c:pt>
              </c:strCache>
            </c:strRef>
          </c:tx>
          <c:marker>
            <c:symbol val="none"/>
          </c:marker>
          <c:cat>
            <c:numRef>
              <c:f>Sheet1!$A$2:$A$108</c:f>
              <c:numCache>
                <c:formatCode>General</c:formatCode>
                <c:ptCount val="107"/>
                <c:pt idx="0">
                  <c:v>1905</c:v>
                </c:pt>
                <c:pt idx="10">
                  <c:v>1915</c:v>
                </c:pt>
                <c:pt idx="20">
                  <c:v>1925</c:v>
                </c:pt>
                <c:pt idx="30">
                  <c:v>1935</c:v>
                </c:pt>
                <c:pt idx="40">
                  <c:v>1945</c:v>
                </c:pt>
                <c:pt idx="50">
                  <c:v>1955</c:v>
                </c:pt>
                <c:pt idx="60">
                  <c:v>1965</c:v>
                </c:pt>
                <c:pt idx="70">
                  <c:v>1975</c:v>
                </c:pt>
                <c:pt idx="80">
                  <c:v>1985</c:v>
                </c:pt>
                <c:pt idx="90">
                  <c:v>1995</c:v>
                </c:pt>
                <c:pt idx="100">
                  <c:v>2005</c:v>
                </c:pt>
                <c:pt idx="106">
                  <c:v>2011</c:v>
                </c:pt>
              </c:numCache>
            </c:numRef>
          </c:cat>
          <c:val>
            <c:numRef>
              <c:f>Sheet1!$B$2:$B$108</c:f>
              <c:numCache>
                <c:formatCode>0.0</c:formatCode>
                <c:ptCount val="107"/>
                <c:pt idx="0">
                  <c:v>302</c:v>
                </c:pt>
                <c:pt idx="1">
                  <c:v>351</c:v>
                </c:pt>
                <c:pt idx="2">
                  <c:v>306.39999999999969</c:v>
                </c:pt>
                <c:pt idx="3">
                  <c:v>525.9</c:v>
                </c:pt>
                <c:pt idx="4">
                  <c:v>268.5</c:v>
                </c:pt>
                <c:pt idx="5">
                  <c:v>443.1</c:v>
                </c:pt>
                <c:pt idx="6">
                  <c:v>269.7</c:v>
                </c:pt>
                <c:pt idx="7">
                  <c:v>309.8</c:v>
                </c:pt>
                <c:pt idx="8">
                  <c:v>270.60000000000002</c:v>
                </c:pt>
                <c:pt idx="9">
                  <c:v>361.9</c:v>
                </c:pt>
                <c:pt idx="10">
                  <c:v>230.1</c:v>
                </c:pt>
                <c:pt idx="14">
                  <c:v>63.5</c:v>
                </c:pt>
                <c:pt idx="15">
                  <c:v>65.2</c:v>
                </c:pt>
                <c:pt idx="16">
                  <c:v>25.7</c:v>
                </c:pt>
                <c:pt idx="17">
                  <c:v>41.5</c:v>
                </c:pt>
                <c:pt idx="18">
                  <c:v>109.7</c:v>
                </c:pt>
                <c:pt idx="19">
                  <c:v>87.6</c:v>
                </c:pt>
                <c:pt idx="20">
                  <c:v>105.5</c:v>
                </c:pt>
                <c:pt idx="21">
                  <c:v>68.099999999999994</c:v>
                </c:pt>
                <c:pt idx="22">
                  <c:v>80.2</c:v>
                </c:pt>
                <c:pt idx="23">
                  <c:v>164.9</c:v>
                </c:pt>
                <c:pt idx="24">
                  <c:v>97.1</c:v>
                </c:pt>
                <c:pt idx="25">
                  <c:v>68.8</c:v>
                </c:pt>
                <c:pt idx="26">
                  <c:v>68.7</c:v>
                </c:pt>
                <c:pt idx="27">
                  <c:v>106.2</c:v>
                </c:pt>
                <c:pt idx="28">
                  <c:v>145.5</c:v>
                </c:pt>
                <c:pt idx="29">
                  <c:v>104.2</c:v>
                </c:pt>
                <c:pt idx="30">
                  <c:v>116</c:v>
                </c:pt>
                <c:pt idx="31">
                  <c:v>97.7</c:v>
                </c:pt>
                <c:pt idx="32">
                  <c:v>69.3</c:v>
                </c:pt>
                <c:pt idx="33">
                  <c:v>244.6</c:v>
                </c:pt>
                <c:pt idx="34">
                  <c:v>89.2</c:v>
                </c:pt>
                <c:pt idx="35">
                  <c:v>21.9</c:v>
                </c:pt>
                <c:pt idx="36">
                  <c:v>66.2</c:v>
                </c:pt>
                <c:pt idx="37">
                  <c:v>101.4</c:v>
                </c:pt>
                <c:pt idx="38">
                  <c:v>51.7</c:v>
                </c:pt>
                <c:pt idx="39">
                  <c:v>24.6</c:v>
                </c:pt>
                <c:pt idx="40">
                  <c:v>15.6</c:v>
                </c:pt>
                <c:pt idx="41">
                  <c:v>16.399999999999999</c:v>
                </c:pt>
                <c:pt idx="42">
                  <c:v>13.9</c:v>
                </c:pt>
                <c:pt idx="43">
                  <c:v>33.300000000000004</c:v>
                </c:pt>
                <c:pt idx="44">
                  <c:v>61.2</c:v>
                </c:pt>
                <c:pt idx="45">
                  <c:v>82.2</c:v>
                </c:pt>
                <c:pt idx="46">
                  <c:v>242.1</c:v>
                </c:pt>
                <c:pt idx="47">
                  <c:v>257.3</c:v>
                </c:pt>
                <c:pt idx="48">
                  <c:v>241.5</c:v>
                </c:pt>
                <c:pt idx="49">
                  <c:v>173</c:v>
                </c:pt>
                <c:pt idx="50">
                  <c:v>350.7</c:v>
                </c:pt>
                <c:pt idx="51">
                  <c:v>361</c:v>
                </c:pt>
                <c:pt idx="52">
                  <c:v>415.9</c:v>
                </c:pt>
                <c:pt idx="53">
                  <c:v>417.7</c:v>
                </c:pt>
                <c:pt idx="54">
                  <c:v>322.89999999999969</c:v>
                </c:pt>
                <c:pt idx="55">
                  <c:v>647.79999999999995</c:v>
                </c:pt>
                <c:pt idx="56">
                  <c:v>650.79999999999995</c:v>
                </c:pt>
                <c:pt idx="57">
                  <c:v>353.2</c:v>
                </c:pt>
                <c:pt idx="58">
                  <c:v>321.5</c:v>
                </c:pt>
                <c:pt idx="59">
                  <c:v>450</c:v>
                </c:pt>
                <c:pt idx="60">
                  <c:v>301.2</c:v>
                </c:pt>
                <c:pt idx="61">
                  <c:v>177.3</c:v>
                </c:pt>
                <c:pt idx="62">
                  <c:v>107.2</c:v>
                </c:pt>
                <c:pt idx="63">
                  <c:v>236.5</c:v>
                </c:pt>
                <c:pt idx="64">
                  <c:v>142.30000000000001</c:v>
                </c:pt>
                <c:pt idx="65">
                  <c:v>94.9</c:v>
                </c:pt>
                <c:pt idx="66">
                  <c:v>86.1</c:v>
                </c:pt>
                <c:pt idx="67">
                  <c:v>117.9</c:v>
                </c:pt>
                <c:pt idx="68">
                  <c:v>109.6</c:v>
                </c:pt>
                <c:pt idx="69">
                  <c:v>69.3</c:v>
                </c:pt>
                <c:pt idx="70">
                  <c:v>63.8</c:v>
                </c:pt>
                <c:pt idx="71">
                  <c:v>72.8</c:v>
                </c:pt>
                <c:pt idx="72">
                  <c:v>62.21</c:v>
                </c:pt>
                <c:pt idx="73">
                  <c:v>25.68</c:v>
                </c:pt>
                <c:pt idx="74">
                  <c:v>57.760000000000012</c:v>
                </c:pt>
                <c:pt idx="75">
                  <c:v>51.53</c:v>
                </c:pt>
                <c:pt idx="76">
                  <c:v>32.9</c:v>
                </c:pt>
                <c:pt idx="77">
                  <c:v>29.2</c:v>
                </c:pt>
                <c:pt idx="78">
                  <c:v>19.3</c:v>
                </c:pt>
                <c:pt idx="79">
                  <c:v>26.1</c:v>
                </c:pt>
                <c:pt idx="80">
                  <c:v>8</c:v>
                </c:pt>
                <c:pt idx="81">
                  <c:v>7.7</c:v>
                </c:pt>
                <c:pt idx="82">
                  <c:v>20.399999999999999</c:v>
                </c:pt>
                <c:pt idx="83">
                  <c:v>6.8</c:v>
                </c:pt>
                <c:pt idx="84">
                  <c:v>2.8</c:v>
                </c:pt>
                <c:pt idx="85">
                  <c:v>3.3</c:v>
                </c:pt>
                <c:pt idx="86">
                  <c:v>9.9</c:v>
                </c:pt>
                <c:pt idx="87">
                  <c:v>3.4</c:v>
                </c:pt>
                <c:pt idx="88">
                  <c:v>6.6</c:v>
                </c:pt>
                <c:pt idx="89">
                  <c:v>3.2</c:v>
                </c:pt>
                <c:pt idx="90">
                  <c:v>2.2000000000000002</c:v>
                </c:pt>
                <c:pt idx="91">
                  <c:v>4.2</c:v>
                </c:pt>
                <c:pt idx="92">
                  <c:v>1.2</c:v>
                </c:pt>
                <c:pt idx="93">
                  <c:v>0.4</c:v>
                </c:pt>
                <c:pt idx="94">
                  <c:v>0.4</c:v>
                </c:pt>
                <c:pt idx="95">
                  <c:v>2.2000000000000002</c:v>
                </c:pt>
                <c:pt idx="96">
                  <c:v>0.9</c:v>
                </c:pt>
                <c:pt idx="97">
                  <c:v>0.4</c:v>
                </c:pt>
                <c:pt idx="98">
                  <c:v>0.4</c:v>
                </c:pt>
                <c:pt idx="99">
                  <c:v>1.1000000000000001</c:v>
                </c:pt>
                <c:pt idx="10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75-459A-B0D1-C447AC29E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272536"/>
        <c:axId val="314280768"/>
      </c:lineChart>
      <c:catAx>
        <c:axId val="314272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rtl="0">
                  <a:defRPr/>
                </a:pPr>
                <a:r>
                  <a:rPr lang="ro" b="0" i="0" u="none" baseline="0"/>
                  <a:t>An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 rtl="0">
              <a:defRPr/>
            </a:pPr>
            <a:endParaRPr lang="ro-RO"/>
          </a:p>
        </c:txPr>
        <c:crossAx val="314280768"/>
        <c:crosses val="autoZero"/>
        <c:auto val="1"/>
        <c:lblAlgn val="ctr"/>
        <c:lblOffset val="100"/>
        <c:tickMarkSkip val="5"/>
        <c:noMultiLvlLbl val="0"/>
      </c:catAx>
      <c:valAx>
        <c:axId val="314280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rtl="0">
                  <a:defRPr/>
                </a:pPr>
                <a:r>
                  <a:rPr lang="ro" b="0" i="0" u="none" baseline="0"/>
                  <a:t>Nr.cazuri / 100000 loc.</a:t>
                </a:r>
                <a:endParaRPr lang="ro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 rtl="0">
              <a:defRPr/>
            </a:pPr>
            <a:endParaRPr lang="ro-RO"/>
          </a:p>
        </c:txPr>
        <c:crossAx val="31427253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gap"/>
    <c:showDLblsOverMax val="0"/>
  </c:chart>
  <c:externalData r:id="rId3">
    <c:autoUpdate val="0"/>
  </c:externalData>
  <c:userShapes r:id="rId4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0.22917</cdr:x>
      <cdr:y>0.29514</cdr:y>
    </cdr:from>
    <cdr:to>
      <cdr:x>0.36917</cdr:x>
      <cdr:y>0.45139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765" y="809629"/>
          <a:ext cx="640080" cy="4286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i="0" baseline="0" dirty="0"/>
            <a:t>I </a:t>
          </a:r>
          <a:r>
            <a:rPr lang="en-US" sz="1000" b="1" i="0" baseline="0" dirty="0" err="1"/>
            <a:t>Razboi</a:t>
          </a:r>
          <a:r>
            <a:rPr lang="en-US" sz="1000" b="1" i="0" baseline="0" dirty="0"/>
            <a:t> </a:t>
          </a:r>
          <a:r>
            <a:rPr lang="en-US" sz="1000" b="1" i="0" baseline="0" dirty="0" err="1"/>
            <a:t>Mondial</a:t>
          </a:r>
          <a:endParaRPr lang="en-US" sz="1000" b="1" i="0" baseline="0" dirty="0"/>
        </a:p>
      </cdr:txBody>
    </cdr:sp>
  </cdr:relSizeAnchor>
  <cdr:relSizeAnchor xmlns:cdr="http://schemas.openxmlformats.org/drawingml/2006/chartDrawing">
    <cdr:from>
      <cdr:x>0.75</cdr:x>
      <cdr:y>0.35069</cdr:y>
    </cdr:from>
    <cdr:to>
      <cdr:x>0.91</cdr:x>
      <cdr:y>0.625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28999" y="962024"/>
          <a:ext cx="731520" cy="7524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/>
            <a:t>1989 - </a:t>
          </a:r>
        </a:p>
        <a:p xmlns:a="http://schemas.openxmlformats.org/drawingml/2006/main">
          <a:r>
            <a:rPr lang="en-US" sz="1000" b="1" dirty="0" err="1"/>
            <a:t>ultimul</a:t>
          </a:r>
          <a:r>
            <a:rPr lang="en-US" sz="1000" b="1" dirty="0"/>
            <a:t> </a:t>
          </a:r>
          <a:r>
            <a:rPr lang="en-US" sz="1000" b="1" dirty="0" err="1"/>
            <a:t>caz</a:t>
          </a:r>
          <a:r>
            <a:rPr lang="en-US" sz="1000" b="1" dirty="0"/>
            <a:t> </a:t>
          </a:r>
        </a:p>
        <a:p xmlns:a="http://schemas.openxmlformats.org/drawingml/2006/main">
          <a:r>
            <a:rPr lang="en-US" sz="1000" b="1" dirty="0" err="1"/>
            <a:t>raportat</a:t>
          </a:r>
          <a:endParaRPr lang="en-US" sz="1000" b="1" dirty="0"/>
        </a:p>
        <a:p xmlns:a="http://schemas.openxmlformats.org/drawingml/2006/main">
          <a:r>
            <a:rPr lang="en-US" sz="1000" b="1" dirty="0"/>
            <a:t>↓</a:t>
          </a:r>
        </a:p>
      </cdr:txBody>
    </cdr:sp>
  </cdr:relSizeAnchor>
  <cdr:relSizeAnchor xmlns:cdr="http://schemas.openxmlformats.org/drawingml/2006/chartDrawing">
    <cdr:from>
      <cdr:x>0.55833</cdr:x>
      <cdr:y>0.27778</cdr:y>
    </cdr:from>
    <cdr:to>
      <cdr:x>0.73833</cdr:x>
      <cdr:y>0.54444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52700" y="762000"/>
          <a:ext cx="822960" cy="7315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/>
            <a:t>1960 - </a:t>
          </a:r>
        </a:p>
        <a:p xmlns:a="http://schemas.openxmlformats.org/drawingml/2006/main">
          <a:r>
            <a:rPr lang="en-US" sz="1000" b="1" dirty="0" err="1"/>
            <a:t>introducerea</a:t>
          </a:r>
          <a:r>
            <a:rPr lang="en-US" sz="1000" b="1" dirty="0"/>
            <a:t> </a:t>
          </a:r>
        </a:p>
        <a:p xmlns:a="http://schemas.openxmlformats.org/drawingml/2006/main">
          <a:r>
            <a:rPr lang="en-US" sz="1000" b="1" dirty="0" err="1"/>
            <a:t>vaccinului</a:t>
          </a:r>
          <a:endParaRPr lang="en-US" sz="1000" b="1" dirty="0"/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latin typeface="+mn-lt"/>
              <a:ea typeface="+mn-ea"/>
              <a:cs typeface="+mn-cs"/>
            </a:rPr>
            <a:t>↓</a:t>
          </a:r>
          <a:endParaRPr lang="en-US" sz="1000" dirty="0"/>
        </a:p>
        <a:p xmlns:a="http://schemas.openxmlformats.org/drawingml/2006/main">
          <a:endParaRPr lang="en-US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0.40909</cdr:x>
      <cdr:y>0.2</cdr:y>
    </cdr:from>
    <cdr:to>
      <cdr:x>0.51294</cdr:x>
      <cdr:y>0.34491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1964" y="1009650"/>
          <a:ext cx="822960" cy="7315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/>
            <a:t>1979 -</a:t>
          </a:r>
        </a:p>
        <a:p xmlns:a="http://schemas.openxmlformats.org/drawingml/2006/main">
          <a:r>
            <a:rPr lang="en-US" sz="1000" b="1" dirty="0" err="1"/>
            <a:t>introducerea</a:t>
          </a:r>
          <a:endParaRPr lang="en-US" sz="1000" b="1" dirty="0"/>
        </a:p>
        <a:p xmlns:a="http://schemas.openxmlformats.org/drawingml/2006/main">
          <a:r>
            <a:rPr lang="en-US" sz="1000" b="1" dirty="0" err="1"/>
            <a:t>vaccinarii</a:t>
          </a:r>
          <a:endParaRPr lang="en-US" sz="1000" b="1" dirty="0"/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latin typeface="+mn-lt"/>
              <a:ea typeface="+mn-ea"/>
              <a:cs typeface="+mn-cs"/>
            </a:rPr>
            <a:t>↓</a:t>
          </a:r>
          <a:endParaRPr lang="en-US" dirty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0.52083</cdr:x>
      <cdr:y>0.22569</cdr:y>
    </cdr:from>
    <cdr:to>
      <cdr:x>0.72083</cdr:x>
      <cdr:y>0.55903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1250" y="619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i="0">
              <a:latin typeface="Arial" pitchFamily="34" charset="0"/>
            </a:rPr>
            <a:t>2004 - vaccinarea</a:t>
          </a:r>
          <a:r>
            <a:rPr lang="en-US" sz="1000" b="1" i="0" baseline="0">
              <a:latin typeface="Arial" pitchFamily="34" charset="0"/>
            </a:rPr>
            <a:t> ROR</a:t>
          </a:r>
          <a:r>
            <a:rPr lang="en-US" sz="1100" baseline="0"/>
            <a:t> </a:t>
          </a:r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0.00533</cdr:x>
      <cdr:y>0.00889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5F9FEE04-A9B8-472A-B585-EFB5DD6F9D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0.54408</cdr:x>
      <cdr:y>0.14556</cdr:y>
    </cdr:from>
    <cdr:to>
      <cdr:x>0.66499</cdr:x>
      <cdr:y>0.29074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14800" y="733426"/>
          <a:ext cx="914400" cy="7315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/>
            <a:t>1960 -</a:t>
          </a:r>
        </a:p>
        <a:p xmlns:a="http://schemas.openxmlformats.org/drawingml/2006/main">
          <a:r>
            <a:rPr lang="en-US" sz="1000" b="1"/>
            <a:t>introducerea</a:t>
          </a:r>
          <a:r>
            <a:rPr lang="en-US" sz="1000" b="1" baseline="0"/>
            <a:t>  </a:t>
          </a:r>
        </a:p>
        <a:p xmlns:a="http://schemas.openxmlformats.org/drawingml/2006/main">
          <a:r>
            <a:rPr lang="en-US" sz="1000" b="1" baseline="0"/>
            <a:t>vaccinului </a:t>
          </a:r>
        </a:p>
        <a:p xmlns:a="http://schemas.openxmlformats.org/drawingml/2006/main">
          <a:r>
            <a:rPr lang="en-US" sz="1000" b="1" baseline="0"/>
            <a:t>celular</a:t>
          </a:r>
          <a:endParaRPr lang="en-US" sz="10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4021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300413" latinLnBrk="0">
      <a:defRPr sz="1600">
        <a:latin typeface="+mn-lt"/>
        <a:ea typeface="+mn-ea"/>
        <a:cs typeface="+mn-cs"/>
        <a:sym typeface="Calibri"/>
      </a:defRPr>
    </a:lvl1pPr>
    <a:lvl2pPr indent="228589" defTabSz="1300413" latinLnBrk="0">
      <a:defRPr sz="1600">
        <a:latin typeface="+mn-lt"/>
        <a:ea typeface="+mn-ea"/>
        <a:cs typeface="+mn-cs"/>
        <a:sym typeface="Calibri"/>
      </a:defRPr>
    </a:lvl2pPr>
    <a:lvl3pPr indent="457176" defTabSz="1300413" latinLnBrk="0">
      <a:defRPr sz="1600">
        <a:latin typeface="+mn-lt"/>
        <a:ea typeface="+mn-ea"/>
        <a:cs typeface="+mn-cs"/>
        <a:sym typeface="Calibri"/>
      </a:defRPr>
    </a:lvl3pPr>
    <a:lvl4pPr indent="685765" defTabSz="1300413" latinLnBrk="0">
      <a:defRPr sz="1600">
        <a:latin typeface="+mn-lt"/>
        <a:ea typeface="+mn-ea"/>
        <a:cs typeface="+mn-cs"/>
        <a:sym typeface="Calibri"/>
      </a:defRPr>
    </a:lvl4pPr>
    <a:lvl5pPr indent="914354" defTabSz="1300413" latinLnBrk="0">
      <a:defRPr sz="1600">
        <a:latin typeface="+mn-lt"/>
        <a:ea typeface="+mn-ea"/>
        <a:cs typeface="+mn-cs"/>
        <a:sym typeface="Calibri"/>
      </a:defRPr>
    </a:lvl5pPr>
    <a:lvl6pPr indent="1142941" defTabSz="1300413" latinLnBrk="0">
      <a:defRPr sz="1600">
        <a:latin typeface="+mn-lt"/>
        <a:ea typeface="+mn-ea"/>
        <a:cs typeface="+mn-cs"/>
        <a:sym typeface="Calibri"/>
      </a:defRPr>
    </a:lvl6pPr>
    <a:lvl7pPr indent="1371530" defTabSz="1300413" latinLnBrk="0">
      <a:defRPr sz="1600">
        <a:latin typeface="+mn-lt"/>
        <a:ea typeface="+mn-ea"/>
        <a:cs typeface="+mn-cs"/>
        <a:sym typeface="Calibri"/>
      </a:defRPr>
    </a:lvl7pPr>
    <a:lvl8pPr indent="1600119" defTabSz="1300413" latinLnBrk="0">
      <a:defRPr sz="1600">
        <a:latin typeface="+mn-lt"/>
        <a:ea typeface="+mn-ea"/>
        <a:cs typeface="+mn-cs"/>
        <a:sym typeface="Calibri"/>
      </a:defRPr>
    </a:lvl8pPr>
    <a:lvl9pPr indent="1828706" defTabSz="1300413" latinLnBrk="0">
      <a:defRPr sz="16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2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42" tIns="46921" rIns="93842" bIns="46921" anchor="b"/>
          <a:lstStyle>
            <a:lvl1pPr defTabSz="938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0" eaLnBrk="1" hangingPunct="1"/>
            <a:fld id="{F8AFC90D-54EB-47A9-BEAC-357DCB05F5CC}" type="slidenum">
              <a:rPr sz="1200"/>
              <a:pPr algn="r" rtl="0" eaLnBrk="1" hangingPunct="1"/>
              <a:t>10</a:t>
            </a:fld>
            <a:endParaRPr lang="ro" altLang="ro-RO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3063"/>
          </a:xfrm>
          <a:noFill/>
        </p:spPr>
        <p:txBody>
          <a:bodyPr lIns="93842" tIns="46921" rIns="93842" bIns="46921"/>
          <a:lstStyle/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Variola este un astfel de exemplu.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Variola s-a numărat printre bolile care au provocat catastrofe de-a lungul istoriei, din cauza mortalității și sechelelor provocate.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În secolul XX, variola a ucis între 300 și 500 de milioane de oameni.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În 1967 au fost înregistrate aproximativ 15 milioane de cazuri și peste 2 milioane de decese.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endParaRPr lang="ro" sz="1600" b="0" i="0" u="none" baseline="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În același an, Organizația Mondială a Sănătății a demarat o campanie de imunizare și de sensibilizare a publicului în privința acestei boli. În 1977, variola a fost eradicată; de atunci, nu au mai apărut cazuri.</a:t>
            </a:r>
            <a:endParaRPr lang="ro" sz="1600" b="1" dirty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7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Poliomielita este cea de-a doua boală care poate fi eradicată.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A fost declarată eliminată în regiunile europene, australiene și americane ale OMS. Încă mai există cazuri în Afganistan, Pakistan și Nigeria.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După cum vom vedea mai târziu, recent, au fost raportate cazuri noi în </a:t>
            </a:r>
            <a:r>
              <a:rPr lang="ro" sz="1600" b="1" i="0" u="none" baseline="0">
                <a:effectLst/>
                <a:latin typeface="+mn-lt"/>
                <a:ea typeface="+mn-ea"/>
                <a:cs typeface="+mn-cs"/>
                <a:sym typeface="Calibri"/>
              </a:rPr>
              <a:t>Ucraina.</a:t>
            </a:r>
          </a:p>
          <a:p>
            <a:pPr rtl="0"/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https://www.euro.who.int/en/health-topics/communicable-diseases/poliomyelitis/news/news/2016/05/poliomyelitis-polio-transmission-in-ukraine-interrupted,-but-efforts-must-continue-to-protect-children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Este foarte importantă menținerea unei rate înalte a acoperirii vaccinale în regiunile OMS în care poliomielita a fost eliminată, având în vedere rolul persoanelor care călătoresc în răspândirea unei epidemii.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D79551-A4E9-4E55-BE46-92EE7E15A722}" type="slidenum">
              <a:rPr/>
              <a:t>11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3590622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o" b="0" i="0" u="none" baseline="0" dirty="0">
                <a:ea typeface="ＭＳ Ｐゴシック" charset="-128"/>
              </a:rPr>
              <a:t>1. Introducerea vaccinului împotriva difteriei în 1960 a condus la o scădere seminificativă a numărului de cazuri, iar începând cu 1989</a:t>
            </a:r>
            <a:r>
              <a:rPr lang="en-US" b="0" i="0" u="none" baseline="0" dirty="0">
                <a:ea typeface="ＭＳ Ｐゴシック" charset="-128"/>
              </a:rPr>
              <a:t>,</a:t>
            </a:r>
            <a:r>
              <a:rPr lang="ro" b="0" i="0" u="none" baseline="0" dirty="0">
                <a:ea typeface="ＭＳ Ｐゴシック" charset="-128"/>
              </a:rPr>
              <a:t> nu s-au mai înregistrat cazuri. </a:t>
            </a:r>
            <a:endParaRPr lang="ro" dirty="0">
              <a:ea typeface="ＭＳ Ｐゴシック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o" dirty="0">
              <a:ea typeface="ＭＳ Ｐゴシック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o" b="0" i="0" u="none" baseline="0" dirty="0">
                <a:ea typeface="ＭＳ Ｐゴシック" charset="-128"/>
              </a:rPr>
              <a:t>2. Introducerea primei doze de vaccin rujeolic în 1960 a condus la scăderea numărului de cazuri și complicații. În 1979, vaccinarea a fost inclusă în programul național, iar numărul cazurilor a scăzut semnificativ.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" dirty="0">
              <a:ea typeface="ＭＳ Ｐゴシック" charset="-128"/>
            </a:endParaRPr>
          </a:p>
          <a:p>
            <a:endParaRPr lang="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12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42519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SG - Evoluția parotiditei epidemice după introducerea vaccinului ROR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DR - introducerea vaccinului DTP (difterie, tetanos și pertussis) în 1960 a dus la scăderea dramatică a cazurilor de tuse convulsivă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13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60328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În prezent, există 27 de boli care pot fi prevenite prin vaccinare, plus COVID 19.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Boala care poate fi prevenită prin vaccinare este boala infecțioasă care poate fi prevenită prin administrarea unui vaccin.</a:t>
            </a:r>
            <a:endParaRPr lang="ro" sz="1600" b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b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Vaccinurile care au impact asupra mortalității sau morbidității sunt incluse în </a:t>
            </a:r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programele de imunizare</a:t>
            </a:r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Practic, programele de imunizare sunt adaptate la contextul epidemiologic local</a:t>
            </a:r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endParaRPr lang="en-US" sz="1600" b="0" i="0" u="none" baseline="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Pentru a limita sau preveni izbucnirea unei epidemii, avem nevoie de o </a:t>
            </a:r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acoperire vaccinală optimă</a:t>
            </a:r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2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360280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Imunitatea de grup constituie o formă de protecție indirectă împotriva bolilor infecțioase care survine atunci când o proporție suficient de mare a populației a devenit imună la o infecție, prin vaccinare sau prin infectări anterioare, reducându-se astfel probabilitatea infectării persoanelor care nu au imunitate. </a:t>
            </a:r>
            <a:endParaRPr lang="ro" sz="1600" b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Atunci când acoperirea vaccinală depășește 95%, persoanele nevaccinate nu se mai infectează.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Atunci când AV este redusă, orice persoană neimunizată este supusă riscului</a:t>
            </a:r>
            <a:endParaRPr lang="ro" dirty="0"/>
          </a:p>
          <a:p>
            <a:endParaRPr lang="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3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408641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Când apare o boală nouă, iar populația, în ansamblul său, nu este imunizată, se pot îmbolnăvi toți.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Dacă întreaga populație ar fi imunizată prin vaccinare, nimeni nu s-ar mai îmbolnăvi. </a:t>
            </a:r>
          </a:p>
          <a:p>
            <a:pPr rtl="0"/>
            <a:endParaRPr lang="ro" sz="1600" b="0" i="0" u="none" baseline="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Boala se poate răspândi în rândul persoanelor nevaccinate, dacă procentul acestora este mare.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4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397027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" b="0" i="0" u="none" baseline="0" dirty="0"/>
              <a:t>Vedem aici cum se petreceau lucrurile în trecut</a:t>
            </a:r>
          </a:p>
          <a:p>
            <a:pPr rtl="0"/>
            <a:endParaRPr lang="ro" b="0" i="0" u="none" baseline="0" dirty="0"/>
          </a:p>
          <a:p>
            <a:pPr rtl="0"/>
            <a:r>
              <a:rPr lang="ro" b="0" i="0" u="none" baseline="0" dirty="0"/>
              <a:t>Avem astfel de mărturii datorită bibliotecii digitale a Mun. București. Găsim aici un document aferent unei prelegeri susținute în 1901 de Victor Babeş. </a:t>
            </a:r>
          </a:p>
          <a:p>
            <a:pPr rtl="0"/>
            <a:endParaRPr lang="ro" b="0" i="0" u="none" baseline="0" dirty="0"/>
          </a:p>
          <a:p>
            <a:pPr rtl="0"/>
            <a:r>
              <a:rPr lang="ro" b="0" i="1" u="none" baseline="0" dirty="0"/>
              <a:t>Dacă sunteți presat de timp, treceți rapid peste următoarele 2 slide-uri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5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4999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Practic, în 1901, mortalitatea infantilă în rândul populației rurale era de 50%, iar în unele zone rujeola provoca 10-12% dintre decese.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Mai mult, complicațiile rujeolei erau redutabile</a:t>
            </a:r>
            <a:r>
              <a:rPr lang="en-US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- bronșită, pneumonie, dizenterie</a:t>
            </a:r>
            <a:endParaRPr lang="ro" sz="1600" b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defTabSz="1300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defTabSz="1300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defTabSz="1300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           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defTabSz="1300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 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  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defTabSz="1300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b="1" dirty="0"/>
          </a:p>
          <a:p>
            <a:endParaRPr lang="ro" b="1" dirty="0"/>
          </a:p>
          <a:p>
            <a:pPr algn="l" rtl="0"/>
            <a:endParaRPr lang="ro" b="0" i="0" dirty="0">
              <a:solidFill>
                <a:srgbClr val="0A0A0A"/>
              </a:solidFill>
              <a:effectLst/>
              <a:latin typeface="Roboto"/>
            </a:endParaRPr>
          </a:p>
          <a:p>
            <a:endParaRPr lang="r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6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2700314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o" sz="1600" b="0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La vremea aceea, s-a încercat în România vaccinarea împotriva variolei, precum și dezvoltarea imunizării pasive la difterie. </a:t>
            </a:r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sz="16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1" i="0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Teama de vaccinare exista și pe atunci (după cum am văzut în text).</a:t>
            </a:r>
            <a:endParaRPr lang="ro" sz="1600" b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dirty="0"/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     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   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rtl="0"/>
            <a:r>
              <a:rPr lang="ro" sz="1600" b="0" i="1" u="none" baseline="0" dirty="0">
                <a:effectLst/>
                <a:latin typeface="+mn-lt"/>
                <a:ea typeface="+mn-ea"/>
                <a:cs typeface="+mn-cs"/>
                <a:sym typeface="Calibri"/>
              </a:rPr>
              <a:t>     </a:t>
            </a:r>
            <a:endParaRPr lang="ro" sz="1600" i="1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7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155504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</a:t>
            </a:r>
            <a:r>
              <a:rPr lang="ro-RO" dirty="0"/>
              <a:t>V</a:t>
            </a:r>
            <a:r>
              <a:rPr lang="en-US" dirty="0"/>
              <a:t>- </a:t>
            </a:r>
            <a:r>
              <a:rPr lang="en-US" dirty="0" err="1"/>
              <a:t>Programul</a:t>
            </a:r>
            <a:r>
              <a:rPr lang="en-US" dirty="0"/>
              <a:t> National de </a:t>
            </a:r>
            <a:r>
              <a:rPr lang="ro-RO" dirty="0"/>
              <a:t>Vaccinare</a:t>
            </a:r>
          </a:p>
          <a:p>
            <a:r>
              <a:rPr lang="ro-RO" dirty="0"/>
              <a:t>BCG - România a fost cea de</a:t>
            </a:r>
            <a:r>
              <a:rPr lang="en-US" dirty="0"/>
              <a:t>-</a:t>
            </a:r>
            <a:r>
              <a:rPr lang="ro-RO" dirty="0"/>
              <a:t>a doua țară la nivel mondial, după Franța, care a introdus vaccinul BCG la nou-născuți.</a:t>
            </a:r>
          </a:p>
          <a:p>
            <a:r>
              <a:rPr lang="ro-RO" dirty="0"/>
              <a:t>Vaccin anti difteric - În 1989, ultimele 5 cazuri.</a:t>
            </a:r>
            <a:endParaRPr lang="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8A38792-2C16-4D14-ABDB-1EF038E4EDB5}" type="slidenum">
              <a:rPr/>
              <a:t>8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272061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ro" b="1" i="0" u="none" baseline="0" dirty="0">
                <a:solidFill>
                  <a:srgbClr val="CE1443"/>
                </a:solidFill>
              </a:rPr>
              <a:t>Vaccinurile au eradicat sau au redus substanțial numărul de cazuri în mai multe boli infecțioase majore</a:t>
            </a:r>
          </a:p>
          <a:p>
            <a:endParaRPr lang="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E3325E2A-6383-4215-8E77-8DA8A3D1652B}" type="slidenum">
              <a:rPr/>
              <a:pPr rtl="0">
                <a:defRPr/>
              </a:pPr>
              <a:t>9</a:t>
            </a:fld>
            <a:endParaRPr lang="ro"/>
          </a:p>
        </p:txBody>
      </p:sp>
    </p:spTree>
    <p:extLst>
      <p:ext uri="{BB962C8B-B14F-4D97-AF65-F5344CB8AC3E}">
        <p14:creationId xmlns:p14="http://schemas.microsoft.com/office/powerpoint/2010/main" val="226627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1"/>
            <a:ext cx="11162453" cy="2740942"/>
          </a:xfrm>
        </p:spPr>
        <p:txBody>
          <a:bodyPr anchor="b">
            <a:noAutofit/>
          </a:bodyPr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5360" y="4833451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866987"/>
            <a:ext cx="2926080" cy="8344747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8561493" cy="83447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952501" y="254001"/>
            <a:ext cx="11099800" cy="2159000"/>
          </a:xfrm>
          <a:prstGeom prst="rect">
            <a:avLst/>
          </a:prstGeom>
        </p:spPr>
        <p:txBody>
          <a:bodyPr lIns="50797" tIns="50797" rIns="50797" bIns="50797"/>
          <a:lstStyle>
            <a:lvl1pPr defTabSz="584170">
              <a:lnSpc>
                <a:spcPct val="100000"/>
              </a:lnSpc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539" y="9296400"/>
            <a:ext cx="322949" cy="348807"/>
          </a:xfrm>
          <a:prstGeom prst="rect">
            <a:avLst/>
          </a:prstGeom>
        </p:spPr>
        <p:txBody>
          <a:bodyPr lIns="50797" tIns="50797" rIns="50797" bIns="50797" anchor="t"/>
          <a:lstStyle>
            <a:lvl1pPr algn="ctr" defTabSz="584170">
              <a:defRPr sz="16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3359574"/>
            <a:ext cx="11054080" cy="3129280"/>
          </a:xfrm>
        </p:spPr>
        <p:txBody>
          <a:bodyPr anchor="b">
            <a:normAutofit/>
          </a:bodyPr>
          <a:lstStyle>
            <a:lvl1pPr algn="l">
              <a:defRPr sz="6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6580430"/>
            <a:ext cx="11054080" cy="2133599"/>
          </a:xfrm>
        </p:spPr>
        <p:txBody>
          <a:bodyPr anchor="t"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40384" y="6541415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54229" y="5754060"/>
            <a:ext cx="6697472" cy="11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6514"/>
            <a:ext cx="3043123" cy="1794662"/>
          </a:xfrm>
        </p:spPr>
        <p:txBody>
          <a:bodyPr anchor="b">
            <a:noAutofit/>
          </a:bodyPr>
          <a:lstStyle>
            <a:lvl1pPr algn="l">
              <a:defRPr sz="3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560" y="1126514"/>
            <a:ext cx="8128000" cy="793292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3030119"/>
            <a:ext cx="3043123" cy="603536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8654" y="5091849"/>
            <a:ext cx="7932928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7083"/>
            <a:ext cx="3047367" cy="1798997"/>
          </a:xfrm>
        </p:spPr>
        <p:txBody>
          <a:bodyPr anchor="b">
            <a:normAutofit/>
          </a:bodyPr>
          <a:lstStyle>
            <a:lvl1pPr algn="l">
              <a:defRPr sz="3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5579" y="1192108"/>
            <a:ext cx="8397355" cy="782287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34453"/>
            <a:ext cx="3043123" cy="6034227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007"/>
            <a:ext cx="13004800" cy="32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758614"/>
            <a:ext cx="11704320" cy="1408853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93589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52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26010"/>
            <a:ext cx="4118187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fld id="{A1053D4E-99EF-5A4F-9EE3-E0B24DF2EEC7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26010"/>
            <a:ext cx="5852160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26010"/>
            <a:ext cx="1517227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</p:sldLayoutIdLst>
  <p:txStyles>
    <p:titleStyle>
      <a:lvl1pPr algn="l" defTabSz="1300460" rtl="0" eaLnBrk="1" latinLnBrk="0" hangingPunct="1">
        <a:spcBef>
          <a:spcPct val="0"/>
        </a:spcBef>
        <a:buNone/>
        <a:defRPr sz="5700" kern="1200" spc="-142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indent="-260092" algn="l" defTabSz="130046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68" indent="-260092" algn="l" defTabSz="130046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506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598" indent="-195069" algn="l" defTabSz="130046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50690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781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70873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965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onomist.com/graphic-detail/2019/08/21/africa-is-on-track-to-be-declared-polio-fre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p.gov.ro/cnscb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772A-8285-4A1C-8188-DACA6C46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4800" b="1" i="0" u="none" baseline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 </a:t>
            </a:r>
            <a:r>
              <a:rPr lang="en-US" sz="4800" b="1" i="0" u="none" baseline="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Istoric</a:t>
            </a:r>
            <a:r>
              <a:rPr lang="en-US" sz="4800" b="1" i="0" u="none" baseline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4800" b="1" i="0" u="none" baseline="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</a:t>
            </a:r>
            <a:r>
              <a:rPr lang="ro-RO" sz="4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ării</a:t>
            </a:r>
            <a:endParaRPr lang="ro" sz="4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D9AFA-28D8-4B69-981A-700C99894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b="1" cap="small" dirty="0">
              <a:solidFill>
                <a:srgbClr val="00B0F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9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D7BE57E9-EA2E-4D63-B7BB-9EA83C0885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" sz="4800" b="1" i="0" u="none" baseline="0" dirty="0">
                <a:solidFill>
                  <a:srgbClr val="00B0F0"/>
                </a:solidFill>
              </a:rPr>
              <a:t>Variola</a:t>
            </a:r>
            <a:br>
              <a:rPr lang="ro" sz="4800" b="1" dirty="0"/>
            </a:br>
            <a:br>
              <a:rPr lang="ro" sz="4800" b="1" dirty="0"/>
            </a:br>
            <a:endParaRPr lang="ro" sz="4800" b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o" sz="3200" b="0" i="0" u="none" baseline="0" dirty="0">
                <a:effectLst/>
              </a:rPr>
              <a:t>Declarată eradicată în 1979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o" sz="3200" b="0" i="0" u="none" baseline="0" dirty="0">
                <a:effectLst/>
              </a:rPr>
              <a:t>Vaccinarea a încetat în 1980</a:t>
            </a:r>
            <a:br>
              <a:rPr lang="ro" sz="3200" dirty="0">
                <a:effectLst/>
              </a:rPr>
            </a:br>
            <a:endParaRPr lang="en-US" sz="3200" dirty="0"/>
          </a:p>
        </p:txBody>
      </p:sp>
      <p:pic>
        <p:nvPicPr>
          <p:cNvPr id="1026" name="Picture 2" descr="What Is Smallpox Virus( Variola):Diagnosis,Treatment And Prevention – Notes  Read">
            <a:extLst>
              <a:ext uri="{FF2B5EF4-FFF2-40B4-BE49-F238E27FC236}">
                <a16:creationId xmlns:a16="http://schemas.microsoft.com/office/drawing/2014/main" id="{B92D1978-777C-442B-B9AE-8889C930D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" b="11891"/>
          <a:stretch/>
        </p:blipFill>
        <p:spPr bwMode="auto">
          <a:xfrm>
            <a:off x="6610773" y="2379879"/>
            <a:ext cx="5743787" cy="58862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97BA20-B681-4889-B188-99B51C341BCC}"/>
              </a:ext>
            </a:extLst>
          </p:cNvPr>
          <p:cNvSpPr txBox="1"/>
          <p:nvPr/>
        </p:nvSpPr>
        <p:spPr>
          <a:xfrm>
            <a:off x="6610773" y="8300520"/>
            <a:ext cx="5743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dirty="0"/>
              <a:t>Sursa </a:t>
            </a:r>
            <a:r>
              <a:rPr lang="ro-RO" sz="1200" dirty="0" err="1"/>
              <a:t>foto</a:t>
            </a:r>
            <a:r>
              <a:rPr lang="ro-RO" sz="1200" dirty="0"/>
              <a:t>: </a:t>
            </a:r>
            <a:r>
              <a:rPr lang="en-US" sz="1200" dirty="0"/>
              <a:t>https://notesread.com/smallpox/</a:t>
            </a:r>
          </a:p>
        </p:txBody>
      </p:sp>
    </p:spTree>
    <p:extLst>
      <p:ext uri="{BB962C8B-B14F-4D97-AF65-F5344CB8AC3E}">
        <p14:creationId xmlns:p14="http://schemas.microsoft.com/office/powerpoint/2010/main" val="3401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78" y="1943332"/>
            <a:ext cx="9127423" cy="5183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9935" y="7958052"/>
            <a:ext cx="970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o" sz="1800" b="0" i="0" u="none" baseline="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Sursa: https://www.economist.com/graphic-detail/2019/08/21/africa-is-on-track-to-be-declared-polio-free</a:t>
            </a:r>
            <a:endParaRPr lang="ro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3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4B67F9-384C-4778-81BB-BFC10A54B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6998" y="1749144"/>
            <a:ext cx="5917802" cy="2033185"/>
          </a:xfrm>
        </p:spPr>
        <p:txBody>
          <a:bodyPr>
            <a:noAutofit/>
          </a:bodyPr>
          <a:lstStyle/>
          <a:p>
            <a:pPr rtl="0"/>
            <a:r>
              <a:rPr lang="ro" sz="2400" b="0" u="none" baseline="0" dirty="0">
                <a:ea typeface="ＭＳ Ｐゴシック" pitchFamily="34" charset="-128"/>
              </a:rPr>
              <a:t>Scăderea morbidității cauzate de rujeolă/incidenței rujeolei după introducerea vaccinului în 1979, România 1960-2011 Vaccin introdus în 1979</a:t>
            </a:r>
            <a:endParaRPr lang="ro" sz="24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0C572B8-8F89-45AF-8804-DA8F2E1C75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5433353"/>
              </p:ext>
            </p:extLst>
          </p:nvPr>
        </p:nvGraphicFramePr>
        <p:xfrm>
          <a:off x="511492" y="2852928"/>
          <a:ext cx="5743004" cy="496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C2BB794-9959-42A8-87F5-2CA8E0011F0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94697379"/>
              </p:ext>
            </p:extLst>
          </p:nvPr>
        </p:nvGraphicFramePr>
        <p:xfrm>
          <a:off x="6583680" y="3782329"/>
          <a:ext cx="6111006" cy="481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669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DDEDB-6057-4AC7-A1DB-3A9C22D02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173241"/>
            <a:ext cx="5501639" cy="878839"/>
          </a:xfrm>
        </p:spPr>
        <p:txBody>
          <a:bodyPr>
            <a:noAutofit/>
          </a:bodyPr>
          <a:lstStyle/>
          <a:p>
            <a:pPr rtl="0"/>
            <a:r>
              <a:rPr lang="ro" b="1" i="0" u="none" baseline="0" dirty="0">
                <a:solidFill>
                  <a:srgbClr val="00B0F0"/>
                </a:solidFill>
              </a:rPr>
              <a:t>Evoluția parotiditei epidemice după introducerea vaccinului ROR</a:t>
            </a:r>
            <a:endParaRPr lang="ro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8A977FA-CECF-411D-B6F5-E6B1DB9186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734320"/>
              </p:ext>
            </p:extLst>
          </p:nvPr>
        </p:nvGraphicFramePr>
        <p:xfrm>
          <a:off x="704427" y="3224107"/>
          <a:ext cx="5692987" cy="431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8709E-3F77-4C95-91D5-C26BBBDF8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966" y="1223993"/>
            <a:ext cx="5528734" cy="878839"/>
          </a:xfrm>
        </p:spPr>
        <p:txBody>
          <a:bodyPr>
            <a:noAutofit/>
          </a:bodyPr>
          <a:lstStyle/>
          <a:p>
            <a:pPr rtl="0"/>
            <a:r>
              <a:rPr lang="ro" b="1" i="0" u="none" baseline="0" dirty="0">
                <a:solidFill>
                  <a:srgbClr val="00B0F0"/>
                </a:solidFill>
              </a:rPr>
              <a:t>Evoluția tusei convulsive după introducerea vaccinului în 1960 </a:t>
            </a:r>
            <a:endParaRPr lang="ro" b="1" dirty="0">
              <a:solidFill>
                <a:srgbClr val="00B0F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265D865-C4B0-4426-A2B4-8665161F0B3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0020656"/>
              </p:ext>
            </p:extLst>
          </p:nvPr>
        </p:nvGraphicFramePr>
        <p:xfrm>
          <a:off x="6583680" y="3224107"/>
          <a:ext cx="5960533" cy="403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244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94745"/>
            <a:ext cx="11704320" cy="1408853"/>
          </a:xfrm>
        </p:spPr>
        <p:txBody>
          <a:bodyPr>
            <a:normAutofit/>
          </a:bodyPr>
          <a:lstStyle/>
          <a:p>
            <a:pPr algn="l" rtl="0"/>
            <a:r>
              <a:rPr lang="ro" sz="4800" b="1" u="none" baseline="0" dirty="0">
                <a:solidFill>
                  <a:srgbClr val="00B0F0"/>
                </a:solidFill>
              </a:rPr>
              <a:t>Boli care pot fi prevenite prin vaccinare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39" y="2208235"/>
            <a:ext cx="11961579" cy="7367086"/>
          </a:xfrm>
        </p:spPr>
        <p:txBody>
          <a:bodyPr numCol="2">
            <a:normAutofit fontScale="77500" lnSpcReduction="20000"/>
          </a:bodyPr>
          <a:lstStyle/>
          <a:p>
            <a:pPr lvl="0"/>
            <a:r>
              <a:rPr lang="ro-RO" dirty="0"/>
              <a:t>Difterie</a:t>
            </a:r>
          </a:p>
          <a:p>
            <a:pPr lvl="0"/>
            <a:r>
              <a:rPr lang="ro-RO" dirty="0"/>
              <a:t>Tetanos</a:t>
            </a:r>
          </a:p>
          <a:p>
            <a:pPr lvl="0"/>
            <a:r>
              <a:rPr lang="ro-RO" dirty="0"/>
              <a:t>Tuse convulsivă</a:t>
            </a:r>
          </a:p>
          <a:p>
            <a:pPr lvl="0"/>
            <a:r>
              <a:rPr lang="ro-RO" dirty="0"/>
              <a:t>Poliomielită</a:t>
            </a:r>
          </a:p>
          <a:p>
            <a:pPr lvl="0"/>
            <a:r>
              <a:rPr lang="ro-RO" dirty="0"/>
              <a:t>Rujeolă</a:t>
            </a:r>
          </a:p>
          <a:p>
            <a:pPr lvl="0"/>
            <a:r>
              <a:rPr lang="ro-RO" dirty="0"/>
              <a:t>Rubeolă</a:t>
            </a:r>
          </a:p>
          <a:p>
            <a:pPr lvl="0"/>
            <a:r>
              <a:rPr lang="ro-RO" dirty="0"/>
              <a:t>Oreion</a:t>
            </a:r>
          </a:p>
          <a:p>
            <a:pPr lvl="0"/>
            <a:r>
              <a:rPr lang="ro-RO" dirty="0"/>
              <a:t>Forme grave ale tuberculozei</a:t>
            </a:r>
          </a:p>
          <a:p>
            <a:pPr lvl="0"/>
            <a:r>
              <a:rPr lang="ro-RO" dirty="0"/>
              <a:t>Boli pneumococice invazive</a:t>
            </a:r>
          </a:p>
          <a:p>
            <a:pPr lvl="0"/>
            <a:r>
              <a:rPr lang="ro-RO" dirty="0"/>
              <a:t>Boli meningococice </a:t>
            </a:r>
          </a:p>
          <a:p>
            <a:pPr lvl="0"/>
            <a:r>
              <a:rPr lang="ro-RO" dirty="0"/>
              <a:t>Boli provocate de Haemophilus influenzae tip b</a:t>
            </a:r>
          </a:p>
          <a:p>
            <a:pPr lvl="0"/>
            <a:r>
              <a:rPr lang="ro-RO" dirty="0"/>
              <a:t>Hepatita B și cancerul hepatic primitiv</a:t>
            </a:r>
          </a:p>
          <a:p>
            <a:pPr lvl="0"/>
            <a:r>
              <a:rPr lang="ro-RO" dirty="0"/>
              <a:t>Boli provocate de HPV</a:t>
            </a:r>
          </a:p>
          <a:p>
            <a:pPr lvl="0"/>
            <a:r>
              <a:rPr lang="ro-RO" dirty="0"/>
              <a:t>Gripă</a:t>
            </a:r>
          </a:p>
          <a:p>
            <a:pPr lvl="0"/>
            <a:r>
              <a:rPr lang="ro-RO" dirty="0"/>
              <a:t>Rabie</a:t>
            </a:r>
          </a:p>
          <a:p>
            <a:pPr lvl="0"/>
            <a:r>
              <a:rPr lang="ro-RO" dirty="0"/>
              <a:t>Encefalita transmisă de căpușă</a:t>
            </a:r>
          </a:p>
          <a:p>
            <a:pPr lvl="0"/>
            <a:r>
              <a:rPr lang="ro-RO" dirty="0"/>
              <a:t>Hepatita A</a:t>
            </a:r>
          </a:p>
          <a:p>
            <a:pPr lvl="0"/>
            <a:r>
              <a:rPr lang="ro-RO" dirty="0"/>
              <a:t>Boli diareice rotavirale</a:t>
            </a:r>
          </a:p>
          <a:p>
            <a:pPr lvl="0"/>
            <a:r>
              <a:rPr lang="ro-RO" dirty="0"/>
              <a:t>Zona zoster</a:t>
            </a:r>
          </a:p>
          <a:p>
            <a:pPr lvl="0"/>
            <a:r>
              <a:rPr lang="ro-RO" dirty="0"/>
              <a:t>Antrax</a:t>
            </a:r>
          </a:p>
          <a:p>
            <a:pPr lvl="0"/>
            <a:r>
              <a:rPr lang="ro-RO" dirty="0"/>
              <a:t>Febră galbenă</a:t>
            </a:r>
          </a:p>
          <a:p>
            <a:pPr lvl="0"/>
            <a:r>
              <a:rPr lang="ro-RO" dirty="0"/>
              <a:t>Encefalită japoneză</a:t>
            </a:r>
          </a:p>
          <a:p>
            <a:pPr lvl="0"/>
            <a:r>
              <a:rPr lang="ro-RO" dirty="0"/>
              <a:t>Holeră</a:t>
            </a:r>
          </a:p>
          <a:p>
            <a:pPr lvl="0"/>
            <a:r>
              <a:rPr lang="ro-RO" dirty="0"/>
              <a:t>Febră tifoidă</a:t>
            </a:r>
          </a:p>
          <a:p>
            <a:pPr lvl="0"/>
            <a:r>
              <a:rPr lang="ro-RO" dirty="0"/>
              <a:t>Malarie (în teste)</a:t>
            </a:r>
          </a:p>
          <a:p>
            <a:pPr lvl="0"/>
            <a:r>
              <a:rPr lang="ro-RO" dirty="0"/>
              <a:t>Febră Dengue </a:t>
            </a:r>
          </a:p>
          <a:p>
            <a:pPr lvl="0"/>
            <a:r>
              <a:rPr lang="ro-RO" dirty="0"/>
              <a:t>Ebola</a:t>
            </a:r>
          </a:p>
          <a:p>
            <a:pPr lvl="0"/>
            <a:r>
              <a:rPr lang="ro-RO" b="1" dirty="0">
                <a:solidFill>
                  <a:srgbClr val="00B0F0"/>
                </a:solidFill>
              </a:rPr>
              <a:t>COVID-19</a:t>
            </a:r>
            <a:endParaRPr lang="ro" sz="6000" b="1" i="0" u="none" baseline="0" dirty="0">
              <a:solidFill>
                <a:srgbClr val="00B0F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1927" y="3166533"/>
            <a:ext cx="5177879" cy="4641427"/>
          </a:xfrm>
          <a:prstGeom prst="rect">
            <a:avLst/>
          </a:prstGeom>
        </p:spPr>
        <p:txBody>
          <a:bodyPr vert="horz" lIns="97536" tIns="48768" rIns="97536" bIns="4876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" sz="2987" dirty="0"/>
          </a:p>
        </p:txBody>
      </p:sp>
    </p:spTree>
    <p:extLst>
      <p:ext uri="{BB962C8B-B14F-4D97-AF65-F5344CB8AC3E}">
        <p14:creationId xmlns:p14="http://schemas.microsoft.com/office/powerpoint/2010/main" val="353973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D3B2F-279C-4220-8911-AC6BA336C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439417"/>
            <a:ext cx="5501639" cy="878839"/>
          </a:xfrm>
        </p:spPr>
        <p:txBody>
          <a:bodyPr>
            <a:noAutofit/>
          </a:bodyPr>
          <a:lstStyle/>
          <a:p>
            <a:pPr algn="l" rtl="0"/>
            <a:r>
              <a:rPr lang="ro" b="1" i="0" u="none" baseline="0" dirty="0">
                <a:solidFill>
                  <a:srgbClr val="00B0F0"/>
                </a:solidFill>
              </a:rPr>
              <a:t>IMUNITATE DE GRUP </a:t>
            </a:r>
            <a:br>
              <a:rPr lang="ro" b="1" dirty="0">
                <a:solidFill>
                  <a:srgbClr val="00B0F0"/>
                </a:solidFill>
              </a:rPr>
            </a:br>
            <a:r>
              <a:rPr lang="ro" b="1" i="0" u="none" baseline="0" dirty="0">
                <a:solidFill>
                  <a:srgbClr val="00B0F0"/>
                </a:solidFill>
              </a:rPr>
              <a:t>ACOPERIREA VACCINALĂ </a:t>
            </a:r>
            <a:r>
              <a:rPr lang="ro" b="1" i="0" u="none" baseline="0" dirty="0">
                <a:solidFill>
                  <a:srgbClr val="FF0000"/>
                </a:solidFill>
              </a:rPr>
              <a:t>&gt;95%</a:t>
            </a:r>
            <a:endParaRPr lang="ro" b="1" dirty="0">
              <a:solidFill>
                <a:srgbClr val="FF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E4EB03-B72E-451B-8737-899D7AA9B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402841"/>
            <a:ext cx="5528734" cy="878839"/>
          </a:xfrm>
        </p:spPr>
        <p:txBody>
          <a:bodyPr>
            <a:noAutofit/>
          </a:bodyPr>
          <a:lstStyle/>
          <a:p>
            <a:pPr algn="l" rtl="0"/>
            <a:r>
              <a:rPr lang="ro" b="1" i="0" u="none" baseline="0" dirty="0">
                <a:solidFill>
                  <a:srgbClr val="00B0F0"/>
                </a:solidFill>
              </a:rPr>
              <a:t>IMUNITATE DE GRUP </a:t>
            </a:r>
            <a:br>
              <a:rPr lang="ro" b="1" dirty="0">
                <a:solidFill>
                  <a:srgbClr val="00B0F0"/>
                </a:solidFill>
              </a:rPr>
            </a:br>
            <a:r>
              <a:rPr lang="ro" b="1" i="0" u="none" baseline="0" dirty="0">
                <a:solidFill>
                  <a:srgbClr val="00B0F0"/>
                </a:solidFill>
              </a:rPr>
              <a:t>ACOPERIREA VACCINALĂ</a:t>
            </a:r>
            <a:r>
              <a:rPr lang="ro" b="1" i="0" u="none" baseline="0" dirty="0"/>
              <a:t> </a:t>
            </a:r>
            <a:r>
              <a:rPr lang="ro" b="1" i="0" u="none" baseline="0" dirty="0">
                <a:solidFill>
                  <a:srgbClr val="FF0000"/>
                </a:solidFill>
              </a:rPr>
              <a:t>&lt;95%</a:t>
            </a:r>
            <a:endParaRPr lang="ro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AF5F42D4-465D-47C0-A8B6-9EE6C474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32431" y="5477864"/>
            <a:ext cx="844894" cy="844894"/>
          </a:xfrm>
          <a:prstGeom prst="rect">
            <a:avLst/>
          </a:prstGeom>
          <a:noFill/>
        </p:spPr>
      </p:pic>
      <p:pic>
        <p:nvPicPr>
          <p:cNvPr id="10" name="Picture 2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3FA587D5-C146-4B10-BC27-33206836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860" y="4632971"/>
            <a:ext cx="872869" cy="844894"/>
          </a:xfrm>
          <a:prstGeom prst="rect">
            <a:avLst/>
          </a:prstGeom>
          <a:noFill/>
        </p:spPr>
      </p:pic>
      <p:pic>
        <p:nvPicPr>
          <p:cNvPr id="11" name="Picture 3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03F7BC80-6076-4A1D-93E4-B06BD951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728" y="4632971"/>
            <a:ext cx="844894" cy="844894"/>
          </a:xfrm>
          <a:prstGeom prst="rect">
            <a:avLst/>
          </a:prstGeom>
          <a:noFill/>
        </p:spPr>
      </p:pic>
      <p:pic>
        <p:nvPicPr>
          <p:cNvPr id="12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70ECAF96-FCF7-450B-AEBF-588833FF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622" y="4632971"/>
            <a:ext cx="844894" cy="844894"/>
          </a:xfrm>
          <a:prstGeom prst="rect">
            <a:avLst/>
          </a:prstGeom>
          <a:noFill/>
        </p:spPr>
      </p:pic>
      <p:pic>
        <p:nvPicPr>
          <p:cNvPr id="13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6CB86C2C-7D6E-4A5A-AC0C-F5C8CF80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410" y="4632971"/>
            <a:ext cx="844894" cy="844894"/>
          </a:xfrm>
          <a:prstGeom prst="rect">
            <a:avLst/>
          </a:prstGeom>
          <a:noFill/>
        </p:spPr>
      </p:pic>
      <p:pic>
        <p:nvPicPr>
          <p:cNvPr id="14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537D4A37-536F-4F79-9141-4C65B9EE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941" y="4632971"/>
            <a:ext cx="844894" cy="844894"/>
          </a:xfrm>
          <a:prstGeom prst="rect">
            <a:avLst/>
          </a:prstGeom>
          <a:noFill/>
        </p:spPr>
      </p:pic>
      <p:pic>
        <p:nvPicPr>
          <p:cNvPr id="15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338A9B63-5AEA-48AE-8F99-3D63B4DA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622" y="3788077"/>
            <a:ext cx="844894" cy="844894"/>
          </a:xfrm>
          <a:prstGeom prst="rect">
            <a:avLst/>
          </a:prstGeom>
          <a:noFill/>
        </p:spPr>
      </p:pic>
      <p:pic>
        <p:nvPicPr>
          <p:cNvPr id="16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71CED2E3-B962-4F51-9152-EC0BE6CF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16" y="3788077"/>
            <a:ext cx="844894" cy="844894"/>
          </a:xfrm>
          <a:prstGeom prst="rect">
            <a:avLst/>
          </a:prstGeom>
          <a:noFill/>
        </p:spPr>
      </p:pic>
      <p:pic>
        <p:nvPicPr>
          <p:cNvPr id="17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5F691F6F-5F38-4071-9E5A-B83F18DC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728" y="3788077"/>
            <a:ext cx="844894" cy="844894"/>
          </a:xfrm>
          <a:prstGeom prst="rect">
            <a:avLst/>
          </a:prstGeom>
          <a:noFill/>
        </p:spPr>
      </p:pic>
      <p:pic>
        <p:nvPicPr>
          <p:cNvPr id="18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E9FE7F2B-556C-4F43-8856-FFE2B7FB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35" y="3788077"/>
            <a:ext cx="844894" cy="844894"/>
          </a:xfrm>
          <a:prstGeom prst="rect">
            <a:avLst/>
          </a:prstGeom>
          <a:noFill/>
        </p:spPr>
      </p:pic>
      <p:pic>
        <p:nvPicPr>
          <p:cNvPr id="19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5BE0D9BF-A229-49BF-8BD6-0C3BF31A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410" y="3788077"/>
            <a:ext cx="844894" cy="844894"/>
          </a:xfrm>
          <a:prstGeom prst="rect">
            <a:avLst/>
          </a:prstGeom>
          <a:noFill/>
        </p:spPr>
      </p:pic>
      <p:pic>
        <p:nvPicPr>
          <p:cNvPr id="20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88C311B0-5BF1-429E-BCA8-15BD3C18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941" y="3788077"/>
            <a:ext cx="844894" cy="844894"/>
          </a:xfrm>
          <a:prstGeom prst="rect">
            <a:avLst/>
          </a:prstGeom>
          <a:noFill/>
        </p:spPr>
      </p:pic>
      <p:pic>
        <p:nvPicPr>
          <p:cNvPr id="21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04EE960C-F08B-4DF1-842F-39F24F29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410" y="5477864"/>
            <a:ext cx="844894" cy="844894"/>
          </a:xfrm>
          <a:prstGeom prst="rect">
            <a:avLst/>
          </a:prstGeom>
          <a:noFill/>
        </p:spPr>
      </p:pic>
      <p:pic>
        <p:nvPicPr>
          <p:cNvPr id="22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CB5D5B42-AC9C-4F41-B0EC-9F10E9A7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16" y="5477864"/>
            <a:ext cx="844894" cy="844894"/>
          </a:xfrm>
          <a:prstGeom prst="rect">
            <a:avLst/>
          </a:prstGeom>
          <a:noFill/>
        </p:spPr>
      </p:pic>
      <p:pic>
        <p:nvPicPr>
          <p:cNvPr id="23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92F3BFDB-C4DF-4912-A2C9-EF7BA4BE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941" y="6322758"/>
            <a:ext cx="844894" cy="844894"/>
          </a:xfrm>
          <a:prstGeom prst="rect">
            <a:avLst/>
          </a:prstGeom>
          <a:noFill/>
        </p:spPr>
      </p:pic>
      <p:pic>
        <p:nvPicPr>
          <p:cNvPr id="24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2DEB085E-838D-46E1-9368-C6DA88E4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941" y="5477864"/>
            <a:ext cx="844894" cy="844894"/>
          </a:xfrm>
          <a:prstGeom prst="rect">
            <a:avLst/>
          </a:prstGeom>
          <a:noFill/>
        </p:spPr>
      </p:pic>
      <p:pic>
        <p:nvPicPr>
          <p:cNvPr id="25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7E903A68-8087-4CDF-A40B-7FC5F455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35" y="5477864"/>
            <a:ext cx="844894" cy="844894"/>
          </a:xfrm>
          <a:prstGeom prst="rect">
            <a:avLst/>
          </a:prstGeom>
          <a:noFill/>
        </p:spPr>
      </p:pic>
      <p:pic>
        <p:nvPicPr>
          <p:cNvPr id="26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6DADC8DC-EAF6-43F9-95D7-87F90B89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728" y="6322758"/>
            <a:ext cx="844894" cy="844894"/>
          </a:xfrm>
          <a:prstGeom prst="rect">
            <a:avLst/>
          </a:prstGeom>
          <a:noFill/>
        </p:spPr>
      </p:pic>
      <p:pic>
        <p:nvPicPr>
          <p:cNvPr id="27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555E664D-8149-4309-B8BF-408BB6B2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35" y="6322758"/>
            <a:ext cx="844894" cy="844894"/>
          </a:xfrm>
          <a:prstGeom prst="rect">
            <a:avLst/>
          </a:prstGeom>
          <a:noFill/>
        </p:spPr>
      </p:pic>
      <p:pic>
        <p:nvPicPr>
          <p:cNvPr id="28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BCB239AE-368E-4D60-97DC-5B694441D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410" y="6322758"/>
            <a:ext cx="844894" cy="844894"/>
          </a:xfrm>
          <a:prstGeom prst="rect">
            <a:avLst/>
          </a:prstGeom>
          <a:noFill/>
        </p:spPr>
      </p:pic>
      <p:pic>
        <p:nvPicPr>
          <p:cNvPr id="29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51846FE0-09E5-45DF-89D5-98A3F451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16" y="6322758"/>
            <a:ext cx="844894" cy="844894"/>
          </a:xfrm>
          <a:prstGeom prst="rect">
            <a:avLst/>
          </a:prstGeom>
          <a:noFill/>
        </p:spPr>
      </p:pic>
      <p:pic>
        <p:nvPicPr>
          <p:cNvPr id="30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F517EFF1-B58A-40D5-A432-80B10D70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622" y="6322758"/>
            <a:ext cx="844894" cy="844894"/>
          </a:xfrm>
          <a:prstGeom prst="rect">
            <a:avLst/>
          </a:prstGeom>
          <a:noFill/>
        </p:spPr>
      </p:pic>
      <p:pic>
        <p:nvPicPr>
          <p:cNvPr id="31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29ED59AC-3EEE-4046-B618-FED70C9A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0225" y="5477866"/>
            <a:ext cx="902209" cy="844894"/>
          </a:xfrm>
          <a:prstGeom prst="rect">
            <a:avLst/>
          </a:prstGeom>
          <a:noFill/>
        </p:spPr>
      </p:pic>
      <p:pic>
        <p:nvPicPr>
          <p:cNvPr id="32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BB5A4BBB-10C0-4372-B910-AE7B3A5F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728" y="7167652"/>
            <a:ext cx="844894" cy="844894"/>
          </a:xfrm>
          <a:prstGeom prst="rect">
            <a:avLst/>
          </a:prstGeom>
          <a:noFill/>
        </p:spPr>
      </p:pic>
      <p:pic>
        <p:nvPicPr>
          <p:cNvPr id="33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3000FD7B-0272-4A9E-9E7B-37D6DCA3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622" y="7167652"/>
            <a:ext cx="844894" cy="844894"/>
          </a:xfrm>
          <a:prstGeom prst="rect">
            <a:avLst/>
          </a:prstGeom>
          <a:noFill/>
        </p:spPr>
      </p:pic>
      <p:pic>
        <p:nvPicPr>
          <p:cNvPr id="34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3062B09F-C5F8-472A-9B15-129ADDE2F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16" y="7167652"/>
            <a:ext cx="844894" cy="844894"/>
          </a:xfrm>
          <a:prstGeom prst="rect">
            <a:avLst/>
          </a:prstGeom>
          <a:noFill/>
        </p:spPr>
      </p:pic>
      <p:pic>
        <p:nvPicPr>
          <p:cNvPr id="35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F3D1B39C-335C-49B2-AA80-7370980A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410" y="7167652"/>
            <a:ext cx="844894" cy="844894"/>
          </a:xfrm>
          <a:prstGeom prst="rect">
            <a:avLst/>
          </a:prstGeom>
          <a:noFill/>
        </p:spPr>
      </p:pic>
      <p:pic>
        <p:nvPicPr>
          <p:cNvPr id="36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192A970D-541A-4190-9D92-220EA644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941" y="7167652"/>
            <a:ext cx="844894" cy="844894"/>
          </a:xfrm>
          <a:prstGeom prst="rect">
            <a:avLst/>
          </a:prstGeom>
          <a:noFill/>
        </p:spPr>
      </p:pic>
      <p:pic>
        <p:nvPicPr>
          <p:cNvPr id="37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3D6D2E86-D767-4D1D-A245-896BB81F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835" y="7167652"/>
            <a:ext cx="844894" cy="844894"/>
          </a:xfrm>
          <a:prstGeom prst="rect">
            <a:avLst/>
          </a:prstGeom>
          <a:noFill/>
        </p:spPr>
      </p:pic>
      <p:pic>
        <p:nvPicPr>
          <p:cNvPr id="38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E59AE88C-4E28-424D-BC2A-6CA390E9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0517" y="4628093"/>
            <a:ext cx="844894" cy="791220"/>
          </a:xfrm>
          <a:prstGeom prst="rect">
            <a:avLst/>
          </a:prstGeom>
          <a:noFill/>
        </p:spPr>
      </p:pic>
      <p:pic>
        <p:nvPicPr>
          <p:cNvPr id="39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DC5D89FE-FC2F-43F9-BDD2-CE44B5E8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360207" y="5441288"/>
            <a:ext cx="844894" cy="844894"/>
          </a:xfrm>
          <a:prstGeom prst="rect">
            <a:avLst/>
          </a:prstGeom>
          <a:noFill/>
        </p:spPr>
      </p:pic>
      <p:pic>
        <p:nvPicPr>
          <p:cNvPr id="40" name="Picture 2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12BCD854-E20D-4003-BFF4-30529CA7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636" y="4596395"/>
            <a:ext cx="872869" cy="844894"/>
          </a:xfrm>
          <a:prstGeom prst="rect">
            <a:avLst/>
          </a:prstGeom>
          <a:noFill/>
        </p:spPr>
      </p:pic>
      <p:pic>
        <p:nvPicPr>
          <p:cNvPr id="41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13D5EB56-96C0-41AA-899C-5A075210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3186" y="4596395"/>
            <a:ext cx="844894" cy="844894"/>
          </a:xfrm>
          <a:prstGeom prst="rect">
            <a:avLst/>
          </a:prstGeom>
          <a:noFill/>
        </p:spPr>
      </p:pic>
      <p:pic>
        <p:nvPicPr>
          <p:cNvPr id="42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828DF9ED-18BC-407F-9299-332CA02F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717" y="4596395"/>
            <a:ext cx="844894" cy="844894"/>
          </a:xfrm>
          <a:prstGeom prst="rect">
            <a:avLst/>
          </a:prstGeom>
          <a:noFill/>
        </p:spPr>
      </p:pic>
      <p:pic>
        <p:nvPicPr>
          <p:cNvPr id="43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6DBF8F62-085C-42B5-9053-529E27549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3186" y="3751501"/>
            <a:ext cx="844894" cy="844894"/>
          </a:xfrm>
          <a:prstGeom prst="rect">
            <a:avLst/>
          </a:prstGeom>
          <a:noFill/>
        </p:spPr>
      </p:pic>
      <p:pic>
        <p:nvPicPr>
          <p:cNvPr id="44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B5D20F03-275D-4044-9DEE-0223EE3D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717" y="3751501"/>
            <a:ext cx="844894" cy="844894"/>
          </a:xfrm>
          <a:prstGeom prst="rect">
            <a:avLst/>
          </a:prstGeom>
          <a:noFill/>
        </p:spPr>
      </p:pic>
      <p:pic>
        <p:nvPicPr>
          <p:cNvPr id="45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44C7FA11-3CDC-4A70-982A-971DA1E7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3186" y="5441288"/>
            <a:ext cx="844894" cy="844894"/>
          </a:xfrm>
          <a:prstGeom prst="rect">
            <a:avLst/>
          </a:prstGeom>
          <a:noFill/>
        </p:spPr>
      </p:pic>
      <p:pic>
        <p:nvPicPr>
          <p:cNvPr id="46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E7386DEE-7854-4D0A-A219-BDDF45AF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717" y="6286182"/>
            <a:ext cx="844894" cy="844894"/>
          </a:xfrm>
          <a:prstGeom prst="rect">
            <a:avLst/>
          </a:prstGeom>
          <a:noFill/>
        </p:spPr>
      </p:pic>
      <p:pic>
        <p:nvPicPr>
          <p:cNvPr id="47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8A790EC3-465F-4FE6-8208-FA76CF36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717" y="5441288"/>
            <a:ext cx="844894" cy="844894"/>
          </a:xfrm>
          <a:prstGeom prst="rect">
            <a:avLst/>
          </a:prstGeom>
          <a:noFill/>
        </p:spPr>
      </p:pic>
      <p:pic>
        <p:nvPicPr>
          <p:cNvPr id="48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62187330-2E5D-4A09-940A-7BE79D6C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611" y="5441288"/>
            <a:ext cx="844894" cy="844894"/>
          </a:xfrm>
          <a:prstGeom prst="rect">
            <a:avLst/>
          </a:prstGeom>
          <a:noFill/>
        </p:spPr>
      </p:pic>
      <p:pic>
        <p:nvPicPr>
          <p:cNvPr id="49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D84F9437-7D9B-41CE-9B62-461F6CA2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8504" y="6286182"/>
            <a:ext cx="844894" cy="844894"/>
          </a:xfrm>
          <a:prstGeom prst="rect">
            <a:avLst/>
          </a:prstGeom>
          <a:noFill/>
        </p:spPr>
      </p:pic>
      <p:pic>
        <p:nvPicPr>
          <p:cNvPr id="50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6B03F6AE-C694-426C-962F-CD4A00B9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611" y="6286182"/>
            <a:ext cx="844894" cy="844894"/>
          </a:xfrm>
          <a:prstGeom prst="rect">
            <a:avLst/>
          </a:prstGeom>
          <a:noFill/>
        </p:spPr>
      </p:pic>
      <p:pic>
        <p:nvPicPr>
          <p:cNvPr id="51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3FBFC965-353B-4164-BFFE-6350BD68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3186" y="6286182"/>
            <a:ext cx="844894" cy="844894"/>
          </a:xfrm>
          <a:prstGeom prst="rect">
            <a:avLst/>
          </a:prstGeom>
          <a:noFill/>
        </p:spPr>
      </p:pic>
      <p:pic>
        <p:nvPicPr>
          <p:cNvPr id="52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2742000D-4ED0-4334-8895-E3349C89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292" y="6286182"/>
            <a:ext cx="844894" cy="844894"/>
          </a:xfrm>
          <a:prstGeom prst="rect">
            <a:avLst/>
          </a:prstGeom>
          <a:noFill/>
        </p:spPr>
      </p:pic>
      <p:pic>
        <p:nvPicPr>
          <p:cNvPr id="53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B573FA99-5630-40A9-AA81-AD597E53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001" y="5441290"/>
            <a:ext cx="902209" cy="844894"/>
          </a:xfrm>
          <a:prstGeom prst="rect">
            <a:avLst/>
          </a:prstGeom>
          <a:noFill/>
        </p:spPr>
      </p:pic>
      <p:pic>
        <p:nvPicPr>
          <p:cNvPr id="54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547D5707-2A1A-4C38-9DA6-EFA9E3D9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8504" y="7131076"/>
            <a:ext cx="844894" cy="844894"/>
          </a:xfrm>
          <a:prstGeom prst="rect">
            <a:avLst/>
          </a:prstGeom>
          <a:noFill/>
        </p:spPr>
      </p:pic>
      <p:pic>
        <p:nvPicPr>
          <p:cNvPr id="55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2C77CA04-ECEE-40EC-BD41-E8F87AF6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3398" y="7131076"/>
            <a:ext cx="844894" cy="844894"/>
          </a:xfrm>
          <a:prstGeom prst="rect">
            <a:avLst/>
          </a:prstGeom>
          <a:noFill/>
        </p:spPr>
      </p:pic>
      <p:pic>
        <p:nvPicPr>
          <p:cNvPr id="56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2C9F85E0-2ACF-4FFC-9334-64CF543B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292" y="7131076"/>
            <a:ext cx="844894" cy="844894"/>
          </a:xfrm>
          <a:prstGeom prst="rect">
            <a:avLst/>
          </a:prstGeom>
          <a:noFill/>
        </p:spPr>
      </p:pic>
      <p:pic>
        <p:nvPicPr>
          <p:cNvPr id="57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67CC7390-3050-4783-A70D-4A85D77D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3186" y="7131076"/>
            <a:ext cx="844894" cy="844894"/>
          </a:xfrm>
          <a:prstGeom prst="rect">
            <a:avLst/>
          </a:prstGeom>
          <a:noFill/>
        </p:spPr>
      </p:pic>
      <p:pic>
        <p:nvPicPr>
          <p:cNvPr id="58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4FDDF274-3269-4EFC-812E-32EF7DF1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611" y="7131076"/>
            <a:ext cx="844894" cy="844894"/>
          </a:xfrm>
          <a:prstGeom prst="rect">
            <a:avLst/>
          </a:prstGeom>
          <a:noFill/>
        </p:spPr>
      </p:pic>
      <p:pic>
        <p:nvPicPr>
          <p:cNvPr id="59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5AD559F4-9A1D-499C-96BF-8D34A582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293" y="4591517"/>
            <a:ext cx="844894" cy="791220"/>
          </a:xfrm>
          <a:prstGeom prst="rect">
            <a:avLst/>
          </a:prstGeom>
          <a:noFill/>
        </p:spPr>
      </p:pic>
      <p:pic>
        <p:nvPicPr>
          <p:cNvPr id="60" name="Picture 4" descr="C:\Users\Emi C\AppData\Local\Microsoft\Windows\Temporary Internet Files\Content.IE5\2VU9JBPV\MC900423169[1].wmf">
            <a:extLst>
              <a:ext uri="{FF2B5EF4-FFF2-40B4-BE49-F238E27FC236}">
                <a16:creationId xmlns:a16="http://schemas.microsoft.com/office/drawing/2014/main" id="{78366482-68BC-48A1-8DB3-DA6689BD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292" y="5441288"/>
            <a:ext cx="844894" cy="844894"/>
          </a:xfrm>
          <a:prstGeom prst="rect">
            <a:avLst/>
          </a:prstGeom>
          <a:noFill/>
        </p:spPr>
      </p:pic>
      <p:pic>
        <p:nvPicPr>
          <p:cNvPr id="61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30401E42-FA6D-4B49-9794-DC7132E78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3398" y="4596396"/>
            <a:ext cx="844894" cy="791220"/>
          </a:xfrm>
          <a:prstGeom prst="rect">
            <a:avLst/>
          </a:prstGeom>
          <a:noFill/>
        </p:spPr>
      </p:pic>
      <p:pic>
        <p:nvPicPr>
          <p:cNvPr id="62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25778F6B-7E5C-43C1-8428-153A6563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611" y="3828311"/>
            <a:ext cx="844894" cy="791220"/>
          </a:xfrm>
          <a:prstGeom prst="rect">
            <a:avLst/>
          </a:prstGeom>
          <a:noFill/>
        </p:spPr>
      </p:pic>
      <p:pic>
        <p:nvPicPr>
          <p:cNvPr id="63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4A501DF4-32FC-412F-8AC2-7A1A7839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8504" y="3828311"/>
            <a:ext cx="844894" cy="791220"/>
          </a:xfrm>
          <a:prstGeom prst="rect">
            <a:avLst/>
          </a:prstGeom>
          <a:noFill/>
        </p:spPr>
      </p:pic>
      <p:pic>
        <p:nvPicPr>
          <p:cNvPr id="64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7C86A5B8-7E30-4A4C-AA60-648E0B63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8504" y="4596396"/>
            <a:ext cx="844894" cy="791220"/>
          </a:xfrm>
          <a:prstGeom prst="rect">
            <a:avLst/>
          </a:prstGeom>
          <a:noFill/>
        </p:spPr>
      </p:pic>
      <p:pic>
        <p:nvPicPr>
          <p:cNvPr id="65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F7404174-24C4-4D6B-B877-8D811664B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8717" y="7131078"/>
            <a:ext cx="844894" cy="791220"/>
          </a:xfrm>
          <a:prstGeom prst="rect">
            <a:avLst/>
          </a:prstGeom>
          <a:noFill/>
        </p:spPr>
      </p:pic>
      <p:pic>
        <p:nvPicPr>
          <p:cNvPr id="66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7DC5EF71-61EA-4791-82CB-61B0F06AA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3398" y="6286184"/>
            <a:ext cx="844894" cy="791220"/>
          </a:xfrm>
          <a:prstGeom prst="rect">
            <a:avLst/>
          </a:prstGeom>
          <a:noFill/>
        </p:spPr>
      </p:pic>
      <p:pic>
        <p:nvPicPr>
          <p:cNvPr id="67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A01DB36E-23FB-41C2-A3E0-547BFBF26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292" y="3828311"/>
            <a:ext cx="844894" cy="791220"/>
          </a:xfrm>
          <a:prstGeom prst="rect">
            <a:avLst/>
          </a:prstGeom>
          <a:noFill/>
        </p:spPr>
      </p:pic>
      <p:pic>
        <p:nvPicPr>
          <p:cNvPr id="68" name="Picture 9" descr="C:\Users\Emi C\Documents\Vaccinologie\sad-face-smiley-facebook.jpg">
            <a:extLst>
              <a:ext uri="{FF2B5EF4-FFF2-40B4-BE49-F238E27FC236}">
                <a16:creationId xmlns:a16="http://schemas.microsoft.com/office/drawing/2014/main" id="{4C163422-83D0-4C8C-9827-6F80CB98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3398" y="3828311"/>
            <a:ext cx="844894" cy="791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86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696" y="1345859"/>
            <a:ext cx="9945613" cy="708550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5316E9-420F-4D09-9742-C52783216289}"/>
              </a:ext>
            </a:extLst>
          </p:cNvPr>
          <p:cNvSpPr txBox="1"/>
          <p:nvPr/>
        </p:nvSpPr>
        <p:spPr>
          <a:xfrm>
            <a:off x="1630491" y="8715786"/>
            <a:ext cx="9743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o" sz="1800" b="0" i="0" u="none" baseline="0" dirty="0">
                <a:solidFill>
                  <a:srgbClr val="0070C0"/>
                </a:solidFill>
              </a:rPr>
              <a:t>Sursa infografic: </a:t>
            </a:r>
            <a:r>
              <a:rPr lang="en-US" sz="1800" b="0" i="0" u="none" baseline="0" dirty="0">
                <a:solidFill>
                  <a:srgbClr val="0070C0"/>
                </a:solidFill>
              </a:rPr>
              <a:t>https://www.facebook.com/RomaniaSanatoasaCoalitie/</a:t>
            </a:r>
            <a:endParaRPr lang="ro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5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coperta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6"/>
          <a:stretch/>
        </p:blipFill>
        <p:spPr>
          <a:xfrm>
            <a:off x="6656831" y="2482127"/>
            <a:ext cx="4857835" cy="5755504"/>
          </a:xfr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FC27E72-7969-42BC-A016-F6A9A254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3" y="3251200"/>
            <a:ext cx="3718560" cy="24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156AC-9F2F-4EF6-AF70-7C5BBA60F76C}"/>
              </a:ext>
            </a:extLst>
          </p:cNvPr>
          <p:cNvSpPr txBox="1"/>
          <p:nvPr/>
        </p:nvSpPr>
        <p:spPr>
          <a:xfrm>
            <a:off x="1490134" y="6359610"/>
            <a:ext cx="37185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o" sz="3200" b="1" i="0" u="none" baseline="0" dirty="0">
                <a:solidFill>
                  <a:srgbClr val="00B0F0"/>
                </a:solidFill>
              </a:rPr>
              <a:t>Dr. Victor Babeş </a:t>
            </a:r>
          </a:p>
          <a:p>
            <a:pPr algn="ctr" rtl="0"/>
            <a:r>
              <a:rPr lang="ro" sz="3200" b="1" i="0" u="none" baseline="0" dirty="0">
                <a:solidFill>
                  <a:srgbClr val="00B0F0"/>
                </a:solidFill>
              </a:rPr>
              <a:t>(1854-1926)</a:t>
            </a:r>
            <a:endParaRPr lang="ro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7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5" y="1664572"/>
            <a:ext cx="5887780" cy="6600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732" y="1664572"/>
            <a:ext cx="5118897" cy="65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9" y="1608237"/>
            <a:ext cx="5528070" cy="7478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540"/>
          <a:stretch/>
        </p:blipFill>
        <p:spPr>
          <a:xfrm>
            <a:off x="6502400" y="1119044"/>
            <a:ext cx="5322826" cy="73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77715"/>
            <a:ext cx="11704320" cy="1408853"/>
          </a:xfrm>
        </p:spPr>
        <p:txBody>
          <a:bodyPr>
            <a:normAutofit/>
          </a:bodyPr>
          <a:lstStyle/>
          <a:p>
            <a:pPr algn="l" rtl="0"/>
            <a:r>
              <a:rPr lang="ro" b="1" i="0" u="none" baseline="0" dirty="0">
                <a:solidFill>
                  <a:srgbClr val="00B0F0"/>
                </a:solidFill>
              </a:rPr>
              <a:t>Introducerea diferitelor vaccinuri în PNV</a:t>
            </a:r>
            <a:endParaRPr lang="ro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EDA9A-AD89-4FE2-B1AA-9F8A8A8A0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67468"/>
            <a:ext cx="12000324" cy="6227354"/>
          </a:xfrm>
        </p:spPr>
        <p:txBody>
          <a:bodyPr numCol="2">
            <a:normAutofit fontScale="92500"/>
          </a:bodyPr>
          <a:lstStyle/>
          <a:p>
            <a:pPr lvl="0"/>
            <a:r>
              <a:rPr lang="ro-RO" dirty="0">
                <a:solidFill>
                  <a:srgbClr val="00B0F0"/>
                </a:solidFill>
              </a:rPr>
              <a:t>1926</a:t>
            </a:r>
            <a:r>
              <a:rPr lang="ro-RO" dirty="0"/>
              <a:t> – BCG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1948</a:t>
            </a:r>
            <a:r>
              <a:rPr lang="ro-RO" dirty="0"/>
              <a:t> – BCG în programul național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1960</a:t>
            </a:r>
            <a:r>
              <a:rPr lang="ro-RO" dirty="0"/>
              <a:t> – Vaccinul antidifterie 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1957-1961</a:t>
            </a:r>
            <a:r>
              <a:rPr lang="ro-RO" dirty="0"/>
              <a:t> – Vaccin polio inactivat (Salk)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1961</a:t>
            </a:r>
            <a:r>
              <a:rPr lang="ro-RO" dirty="0"/>
              <a:t> – Vaccin polio viu atenuat</a:t>
            </a:r>
          </a:p>
          <a:p>
            <a:pPr lvl="0"/>
            <a:r>
              <a:rPr lang="ro-RO" dirty="0"/>
              <a:t>Antitetanos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1961</a:t>
            </a:r>
            <a:r>
              <a:rPr lang="ro-RO" dirty="0"/>
              <a:t> – DTP</a:t>
            </a:r>
          </a:p>
          <a:p>
            <a:pPr lvl="0"/>
            <a:r>
              <a:rPr lang="ro-RO" dirty="0"/>
              <a:t>1961-1962 – Vaccin oral rusesc polio 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1963-1990</a:t>
            </a:r>
            <a:r>
              <a:rPr lang="ro-RO" dirty="0"/>
              <a:t> – IC polio oral 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1979</a:t>
            </a:r>
            <a:r>
              <a:rPr lang="ro-RO" dirty="0"/>
              <a:t> – Vaccin rujeolic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1995</a:t>
            </a:r>
            <a:r>
              <a:rPr lang="ro-RO" dirty="0"/>
              <a:t> – Hepatita B: Vaccinarea nou-născutului 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1999</a:t>
            </a:r>
            <a:r>
              <a:rPr lang="ro-RO" dirty="0"/>
              <a:t> – Hepatita B: la 9 ani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2003</a:t>
            </a:r>
            <a:r>
              <a:rPr lang="ro-RO" dirty="0"/>
              <a:t> – Vaccinarea antirubeolă a adolescenților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2004</a:t>
            </a:r>
            <a:r>
              <a:rPr lang="ro-RO" dirty="0"/>
              <a:t> – Hepatita B: la 17-18 ani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2004</a:t>
            </a:r>
            <a:r>
              <a:rPr lang="ro-RO" dirty="0"/>
              <a:t> – ROR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2008</a:t>
            </a:r>
            <a:r>
              <a:rPr lang="ro-RO" dirty="0"/>
              <a:t> – DtaP</a:t>
            </a:r>
          </a:p>
          <a:p>
            <a:pPr lvl="0"/>
            <a:r>
              <a:rPr lang="ro-RO" dirty="0"/>
              <a:t>2008-2009, apoi 2020 – HPV</a:t>
            </a:r>
          </a:p>
          <a:p>
            <a:pPr lvl="0"/>
            <a:r>
              <a:rPr lang="ro-RO" dirty="0">
                <a:solidFill>
                  <a:srgbClr val="00B0F0"/>
                </a:solidFill>
              </a:rPr>
              <a:t>2017</a:t>
            </a:r>
            <a:r>
              <a:rPr lang="ro-RO" dirty="0"/>
              <a:t> – Pneumococic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0926" y="2467768"/>
            <a:ext cx="6099638" cy="4641427"/>
          </a:xfrm>
          <a:prstGeom prst="rect">
            <a:avLst/>
          </a:prstGeom>
        </p:spPr>
        <p:txBody>
          <a:bodyPr vert="horz" lIns="97536" tIns="48768" rIns="97536" bIns="4876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ro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50240" y="8394821"/>
            <a:ext cx="1219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o" sz="1200" b="0" i="0" u="none" baseline="0" dirty="0">
                <a:solidFill>
                  <a:srgbClr val="0070C0"/>
                </a:solidFill>
              </a:rPr>
              <a:t>Sursa: Raport privind evolutia bolilor transmisibile aflate in supraveghere -Romania 2008-Institutul de Sanatate Publica Bucuresti, </a:t>
            </a:r>
          </a:p>
          <a:p>
            <a:pPr algn="l" rtl="0"/>
            <a:r>
              <a:rPr lang="ro" sz="1200" b="0" i="0" u="none" baseline="0" dirty="0">
                <a:solidFill>
                  <a:srgbClr val="0070C0"/>
                </a:solidFill>
              </a:rPr>
              <a:t>Centrul privind prevenirea si controlul bolilor transmisibile </a:t>
            </a:r>
            <a:r>
              <a:rPr lang="ro" sz="1200" b="0" i="0" u="none" baseline="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www.insp.gov.ro/cnscbt/</a:t>
            </a:r>
            <a:endParaRPr lang="ro" sz="1200" dirty="0">
              <a:solidFill>
                <a:srgbClr val="0070C0"/>
              </a:solidFill>
            </a:endParaRPr>
          </a:p>
          <a:p>
            <a:pPr algn="l" rtl="0"/>
            <a:r>
              <a:rPr lang="ro" sz="1200" b="0" i="0" u="none" baseline="0" dirty="0">
                <a:solidFill>
                  <a:srgbClr val="0070C0"/>
                </a:solidFill>
              </a:rPr>
              <a:t>Daniela Pitigoi, C. Ciufecu; Cronologia eradicarii poliomelitei in Romania, VMR, 2012</a:t>
            </a:r>
            <a:endParaRPr lang="ro" sz="1200" dirty="0">
              <a:solidFill>
                <a:srgbClr val="0070C0"/>
              </a:solidFill>
            </a:endParaRPr>
          </a:p>
          <a:p>
            <a:pPr algn="l" rtl="0"/>
            <a:r>
              <a:rPr lang="ro" sz="1200" b="0" i="0" u="none" baseline="0" dirty="0">
                <a:solidFill>
                  <a:srgbClr val="0070C0"/>
                </a:solidFill>
              </a:rPr>
              <a:t>http://www.viata-medicala.ro/Cronologia-eradic%C4%83rii-poliomielitei-in-Romania.html*articleID_5574-dArt.html</a:t>
            </a:r>
          </a:p>
          <a:p>
            <a:pPr algn="l" rtl="0"/>
            <a:r>
              <a:rPr lang="ro" sz="1200" b="0" i="0" u="none" baseline="0" dirty="0">
                <a:solidFill>
                  <a:srgbClr val="0070C0"/>
                </a:solidFill>
              </a:rPr>
              <a:t>Matei D. et all, TENDINTE ACTUALE PRIVIND FOLOSIREA VACCINURILOR ÎN ROMÂNIA, PRACTICA MEDICALÅ – VOL. 4, NR. 4(16), AN 2009</a:t>
            </a:r>
          </a:p>
          <a:p>
            <a:pPr algn="l" rtl="0"/>
            <a:r>
              <a:rPr lang="ro" sz="1200" b="0" i="0" u="none" baseline="0" dirty="0">
                <a:solidFill>
                  <a:srgbClr val="0070C0"/>
                </a:solidFill>
              </a:rPr>
              <a:t>https://rjmp.com.ro/articles/2009.4/PM_Nr-4_2009_Art-8.pdf</a:t>
            </a:r>
          </a:p>
        </p:txBody>
      </p:sp>
    </p:spTree>
    <p:extLst>
      <p:ext uri="{BB962C8B-B14F-4D97-AF65-F5344CB8AC3E}">
        <p14:creationId xmlns:p14="http://schemas.microsoft.com/office/powerpoint/2010/main" val="217872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177162" y="8255000"/>
            <a:ext cx="5790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ro" sz="1200" i="0" u="none" baseline="0" dirty="0">
                <a:solidFill>
                  <a:schemeClr val="tx2"/>
                </a:solidFill>
                <a:latin typeface="Calibri" pitchFamily="34" charset="0"/>
              </a:rPr>
              <a:t>Sursă infografic: www.forbes.com</a:t>
            </a:r>
            <a:endParaRPr lang="ro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35" y="1141651"/>
            <a:ext cx="5007819" cy="68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1923" y="3381244"/>
            <a:ext cx="6340528" cy="446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64526-E6A1-4666-8EAA-4E53FDD419B3}"/>
              </a:ext>
            </a:extLst>
          </p:cNvPr>
          <p:cNvSpPr txBox="1"/>
          <p:nvPr/>
        </p:nvSpPr>
        <p:spPr>
          <a:xfrm>
            <a:off x="7370065" y="8101585"/>
            <a:ext cx="4004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o-RO" sz="1200" b="0" i="0" u="none" baseline="0" dirty="0">
                <a:solidFill>
                  <a:srgbClr val="0070C0"/>
                </a:solidFill>
              </a:rPr>
              <a:t>Sursa </a:t>
            </a:r>
            <a:r>
              <a:rPr lang="ro-RO" sz="1200" b="0" i="0" u="none" baseline="0" dirty="0" err="1">
                <a:solidFill>
                  <a:srgbClr val="0070C0"/>
                </a:solidFill>
              </a:rPr>
              <a:t>infografic</a:t>
            </a:r>
            <a:r>
              <a:rPr lang="ro-RO" sz="1200" b="0" i="0" u="none" baseline="0" dirty="0">
                <a:solidFill>
                  <a:srgbClr val="0070C0"/>
                </a:solidFill>
              </a:rPr>
              <a:t>: </a:t>
            </a:r>
            <a:r>
              <a:rPr lang="en-US" sz="1200" b="0" i="0" u="none" baseline="0" dirty="0">
                <a:solidFill>
                  <a:srgbClr val="0070C0"/>
                </a:solidFill>
              </a:rPr>
              <a:t>https://www.facebook.com/RomaniaSanatoasaCoalitie/</a:t>
            </a:r>
            <a:endParaRPr lang="ro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09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Theme">
    <a:majorFont>
      <a:latin typeface="Tahoma"/>
      <a:ea typeface="Lucida Sans Unicode"/>
      <a:cs typeface="Lucida Sans Unicode"/>
    </a:majorFont>
    <a:minorFont>
      <a:latin typeface="Tahoma"/>
      <a:ea typeface="Lucida Sans Unicode"/>
      <a:cs typeface="Lucida Sans Unicode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CDC_PowerPoint_Template_2009_rev_1_4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ECDC_PowerPoint_Template_2009_rev_1_4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CDC_PowerPoint_Template_2009_rev_1_4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ECDC_PowerPoint_Template_2009_rev_1_4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CDC_PowerPoint_Template_2009_rev_1_4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ECDC_PowerPoint_Template_2009_rev_1_4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9E23EE488474AA73A136774E81365" ma:contentTypeVersion="12" ma:contentTypeDescription="Create a new document." ma:contentTypeScope="" ma:versionID="f3ff472ff134dd0d8d1b2d449cb4c710">
  <xsd:schema xmlns:xsd="http://www.w3.org/2001/XMLSchema" xmlns:xs="http://www.w3.org/2001/XMLSchema" xmlns:p="http://schemas.microsoft.com/office/2006/metadata/properties" xmlns:ns2="150b8717-b4d8-4043-9b6f-252096af7ad9" xmlns:ns3="60369af3-13d0-40aa-935b-240b17c3f312" targetNamespace="http://schemas.microsoft.com/office/2006/metadata/properties" ma:root="true" ma:fieldsID="ac4184f1a67fff04efb26bec8986adfd" ns2:_="" ns3:_="">
    <xsd:import namespace="150b8717-b4d8-4043-9b6f-252096af7ad9"/>
    <xsd:import namespace="60369af3-13d0-40aa-935b-240b17c3f3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b8717-b4d8-4043-9b6f-252096af7a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69af3-13d0-40aa-935b-240b17c3f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AE3036-81FD-4B04-8F79-550904A77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75EB7F-11C4-4DC1-9AB6-5879B1D84208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0369af3-13d0-40aa-935b-240b17c3f312"/>
    <ds:schemaRef ds:uri="150b8717-b4d8-4043-9b6f-252096af7ad9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46BE00A-5BE9-4AF5-A432-66E85E09D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0b8717-b4d8-4043-9b6f-252096af7ad9"/>
    <ds:schemaRef ds:uri="60369af3-13d0-40aa-935b-240b17c3f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1239</Words>
  <Application>Microsoft Office PowerPoint</Application>
  <PresentationFormat>Custom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 Light</vt:lpstr>
      <vt:lpstr>Helvetica Neue Medium</vt:lpstr>
      <vt:lpstr>Roboto</vt:lpstr>
      <vt:lpstr>Tahoma</vt:lpstr>
      <vt:lpstr>Clarity</vt:lpstr>
      <vt:lpstr>Mic Istoric al vaccinării</vt:lpstr>
      <vt:lpstr>Boli care pot fi prevenite prin vaccinare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Introducerea diferitelor vaccinuri în PNV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Zaharia</dc:creator>
  <cp:lastModifiedBy>Raluca Zaharia</cp:lastModifiedBy>
  <cp:revision>3</cp:revision>
  <dcterms:created xsi:type="dcterms:W3CDTF">2021-06-14T08:22:01Z</dcterms:created>
  <dcterms:modified xsi:type="dcterms:W3CDTF">2021-10-06T07:47:57Z</dcterms:modified>
</cp:coreProperties>
</file>